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9" r:id="rId19"/>
    <p:sldId id="273" r:id="rId20"/>
    <p:sldId id="286" r:id="rId21"/>
    <p:sldId id="276" r:id="rId22"/>
    <p:sldId id="277" r:id="rId23"/>
    <p:sldId id="278" r:id="rId24"/>
    <p:sldId id="281" r:id="rId25"/>
    <p:sldId id="285" r:id="rId26"/>
    <p:sldId id="282" r:id="rId27"/>
    <p:sldId id="283" r:id="rId28"/>
    <p:sldId id="287" r:id="rId29"/>
    <p:sldId id="284" r:id="rId30"/>
    <p:sldId id="288" r:id="rId31"/>
    <p:sldId id="289" r:id="rId32"/>
    <p:sldId id="290" r:id="rId33"/>
    <p:sldId id="292" r:id="rId34"/>
    <p:sldId id="293" r:id="rId35"/>
    <p:sldId id="291" r:id="rId36"/>
    <p:sldId id="294" r:id="rId37"/>
    <p:sldId id="295" r:id="rId38"/>
    <p:sldId id="296" r:id="rId39"/>
    <p:sldId id="298" r:id="rId40"/>
    <p:sldId id="297" r:id="rId41"/>
    <p:sldId id="299" r:id="rId42"/>
    <p:sldId id="300" r:id="rId43"/>
    <p:sldId id="301" r:id="rId44"/>
    <p:sldId id="302" r:id="rId45"/>
    <p:sldId id="303" r:id="rId46"/>
    <p:sldId id="304" r:id="rId4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6633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2101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8559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184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627" y="6534053"/>
            <a:ext cx="1497739" cy="26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75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585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947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832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7517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0017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920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28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686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330779"/>
            <a:ext cx="10515600" cy="484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0CD9-4C17-478A-B0F3-288993602FB0}" type="datetimeFigureOut">
              <a:rPr lang="ko-KR" altLang="en-US" smtClean="0"/>
              <a:t>2018-04-18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78384-E4BA-46C9-B2B6-71C6DC779E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69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900" y="6369942"/>
            <a:ext cx="2133285" cy="4880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1754" y="1044806"/>
            <a:ext cx="105220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0" b="1" dirty="0" smtClean="0">
                <a:ln cmpd="thickThin">
                  <a:gradFill flip="none" rotWithShape="1">
                    <a:gsLst>
                      <a:gs pos="9000">
                        <a:schemeClr val="accent5">
                          <a:alpha val="97000"/>
                          <a:lumMod val="66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</a:ln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기초회계교육</a:t>
            </a:r>
            <a:endParaRPr lang="ko-KR" altLang="en-US" sz="12000" b="1" dirty="0">
              <a:ln cmpd="thickThin">
                <a:gradFill flip="none" rotWithShape="1">
                  <a:gsLst>
                    <a:gs pos="9000">
                      <a:schemeClr val="accent5">
                        <a:alpha val="97000"/>
                        <a:lumMod val="66000"/>
                      </a:schemeClr>
                    </a:gs>
                    <a:gs pos="48000">
                      <a:schemeClr val="accent5">
                        <a:lumMod val="97000"/>
                        <a:lumOff val="3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</a:ln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550" y="2983798"/>
            <a:ext cx="3810000" cy="338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21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재무상태표</a:t>
            </a:r>
            <a:endParaRPr lang="ko-KR" altLang="en-US" dirty="0"/>
          </a:p>
        </p:txBody>
      </p:sp>
      <p:sp>
        <p:nvSpPr>
          <p:cNvPr id="4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 smtClean="0"/>
              <a:t>Ex) </a:t>
            </a:r>
            <a:r>
              <a:rPr lang="ko-KR" altLang="en-US" dirty="0" smtClean="0"/>
              <a:t>김기동씨는 총 재산은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만원이고 친구한테 </a:t>
            </a:r>
            <a:r>
              <a:rPr lang="en-US" altLang="ko-KR" dirty="0" smtClean="0"/>
              <a:t>5</a:t>
            </a:r>
            <a:r>
              <a:rPr lang="ko-KR" altLang="en-US" dirty="0" smtClean="0"/>
              <a:t>만원 빌린 경우 재산상태</a:t>
            </a:r>
            <a:endParaRPr lang="en-US" altLang="ko-KR" dirty="0" smtClean="0"/>
          </a:p>
          <a:p>
            <a:endParaRPr lang="en-US" altLang="ko-KR" dirty="0" smtClean="0"/>
          </a:p>
          <a:p>
            <a:pPr marL="0" indent="0">
              <a:buNone/>
            </a:pP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889639"/>
              </p:ext>
            </p:extLst>
          </p:nvPr>
        </p:nvGraphicFramePr>
        <p:xfrm>
          <a:off x="1125134" y="2245014"/>
          <a:ext cx="911068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0689"/>
              </a:tblGrid>
              <a:tr h="35404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총 재산 </a:t>
                      </a:r>
                      <a:r>
                        <a:rPr lang="en-US" altLang="ko-KR" dirty="0" smtClean="0"/>
                        <a:t>(10</a:t>
                      </a:r>
                      <a:r>
                        <a:rPr lang="ko-KR" altLang="en-US" dirty="0" smtClean="0"/>
                        <a:t>만원</a:t>
                      </a:r>
                      <a:r>
                        <a:rPr lang="en-US" altLang="ko-KR" dirty="0" smtClean="0"/>
                        <a:t>) - </a:t>
                      </a:r>
                      <a:r>
                        <a:rPr lang="ko-KR" altLang="en-US" dirty="0" smtClean="0"/>
                        <a:t>빚</a:t>
                      </a:r>
                      <a:r>
                        <a:rPr lang="en-US" altLang="ko-KR" dirty="0" smtClean="0"/>
                        <a:t>(5</a:t>
                      </a:r>
                      <a:r>
                        <a:rPr lang="ko-KR" altLang="en-US" dirty="0" smtClean="0"/>
                        <a:t>만원</a:t>
                      </a:r>
                      <a:r>
                        <a:rPr lang="en-US" altLang="ko-KR" dirty="0" smtClean="0"/>
                        <a:t>)   = </a:t>
                      </a:r>
                      <a:r>
                        <a:rPr lang="ko-KR" altLang="en-US" dirty="0" smtClean="0"/>
                        <a:t>순재산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en-US" altLang="ko-KR" baseline="0" dirty="0" smtClean="0"/>
                        <a:t>(5</a:t>
                      </a:r>
                      <a:r>
                        <a:rPr lang="ko-KR" altLang="en-US" baseline="0" dirty="0" smtClean="0"/>
                        <a:t>만원</a:t>
                      </a:r>
                      <a:r>
                        <a:rPr lang="en-US" altLang="ko-KR" baseline="0" dirty="0" smtClean="0"/>
                        <a:t>)  </a:t>
                      </a:r>
                      <a:r>
                        <a:rPr lang="en-US" altLang="ko-KR" baseline="0" dirty="0" smtClean="0">
                          <a:sym typeface="Wingdings" panose="05000000000000000000" pitchFamily="2" charset="2"/>
                        </a:rPr>
                        <a:t>  </a:t>
                      </a:r>
                      <a:r>
                        <a:rPr lang="ko-KR" altLang="en-US" baseline="0" dirty="0" smtClean="0">
                          <a:sym typeface="Wingdings" panose="05000000000000000000" pitchFamily="2" charset="2"/>
                        </a:rPr>
                        <a:t>일반적인 표현 </a:t>
                      </a:r>
                      <a:endParaRPr lang="ko-KR" altLang="en-US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자산 </a:t>
                      </a:r>
                      <a:r>
                        <a:rPr lang="en-US" altLang="ko-KR" b="1" dirty="0" smtClean="0"/>
                        <a:t>(10</a:t>
                      </a:r>
                      <a:r>
                        <a:rPr lang="ko-KR" altLang="en-US" b="1" dirty="0" smtClean="0"/>
                        <a:t>만원</a:t>
                      </a:r>
                      <a:r>
                        <a:rPr lang="en-US" altLang="ko-KR" b="1" dirty="0" smtClean="0"/>
                        <a:t>)   - </a:t>
                      </a:r>
                      <a:r>
                        <a:rPr lang="ko-KR" altLang="en-US" b="1" dirty="0" smtClean="0"/>
                        <a:t>부채 </a:t>
                      </a:r>
                      <a:r>
                        <a:rPr lang="en-US" altLang="ko-KR" b="1" dirty="0" smtClean="0"/>
                        <a:t>(5</a:t>
                      </a:r>
                      <a:r>
                        <a:rPr lang="ko-KR" altLang="en-US" b="1" dirty="0" smtClean="0"/>
                        <a:t>만원</a:t>
                      </a:r>
                      <a:r>
                        <a:rPr lang="en-US" altLang="ko-KR" b="1" dirty="0" smtClean="0"/>
                        <a:t>) =</a:t>
                      </a:r>
                      <a:r>
                        <a:rPr lang="en-US" altLang="ko-KR" b="1" baseline="0" dirty="0" smtClean="0"/>
                        <a:t> </a:t>
                      </a:r>
                      <a:r>
                        <a:rPr lang="ko-KR" altLang="en-US" b="1" baseline="0" dirty="0" smtClean="0"/>
                        <a:t>자본 </a:t>
                      </a:r>
                      <a:r>
                        <a:rPr lang="en-US" altLang="ko-KR" b="1" baseline="0" dirty="0" smtClean="0"/>
                        <a:t>(5</a:t>
                      </a:r>
                      <a:r>
                        <a:rPr lang="ko-KR" altLang="en-US" b="1" baseline="0" dirty="0" smtClean="0"/>
                        <a:t>만원</a:t>
                      </a:r>
                      <a:r>
                        <a:rPr lang="en-US" altLang="ko-KR" b="1" baseline="0" dirty="0" smtClean="0"/>
                        <a:t>)     </a:t>
                      </a:r>
                      <a:r>
                        <a:rPr lang="en-US" altLang="ko-KR" b="1" baseline="0" dirty="0" smtClean="0">
                          <a:sym typeface="Wingdings" panose="05000000000000000000" pitchFamily="2" charset="2"/>
                        </a:rPr>
                        <a:t> </a:t>
                      </a:r>
                      <a:r>
                        <a:rPr lang="ko-KR" altLang="en-US" b="1" baseline="0" dirty="0" err="1" smtClean="0">
                          <a:sym typeface="Wingdings" panose="05000000000000000000" pitchFamily="2" charset="2"/>
                        </a:rPr>
                        <a:t>회계식</a:t>
                      </a:r>
                      <a:r>
                        <a:rPr lang="ko-KR" altLang="en-US" b="1" baseline="0" dirty="0" smtClean="0">
                          <a:sym typeface="Wingdings" panose="05000000000000000000" pitchFamily="2" charset="2"/>
                        </a:rPr>
                        <a:t> 표현 </a:t>
                      </a:r>
                      <a:endParaRPr lang="ko-KR" altLang="en-US" b="1" dirty="0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 smtClean="0"/>
                        <a:t>자산 </a:t>
                      </a:r>
                      <a:r>
                        <a:rPr lang="en-US" altLang="ko-KR" b="1" dirty="0" smtClean="0"/>
                        <a:t>(10</a:t>
                      </a:r>
                      <a:r>
                        <a:rPr lang="ko-KR" altLang="en-US" b="1" dirty="0" smtClean="0"/>
                        <a:t>만원</a:t>
                      </a:r>
                      <a:r>
                        <a:rPr lang="en-US" altLang="ko-KR" b="1" dirty="0" smtClean="0"/>
                        <a:t>) = </a:t>
                      </a:r>
                      <a:r>
                        <a:rPr lang="ko-KR" altLang="en-US" b="1" dirty="0" smtClean="0"/>
                        <a:t>부채 </a:t>
                      </a:r>
                      <a:r>
                        <a:rPr lang="en-US" altLang="ko-KR" b="1" dirty="0" smtClean="0"/>
                        <a:t>(5</a:t>
                      </a:r>
                      <a:r>
                        <a:rPr lang="ko-KR" altLang="en-US" b="1" dirty="0" smtClean="0"/>
                        <a:t>만원</a:t>
                      </a:r>
                      <a:r>
                        <a:rPr lang="en-US" altLang="ko-KR" b="1" dirty="0" smtClean="0"/>
                        <a:t>) +</a:t>
                      </a:r>
                      <a:r>
                        <a:rPr lang="en-US" altLang="ko-KR" b="1" baseline="0" dirty="0" smtClean="0"/>
                        <a:t> </a:t>
                      </a:r>
                      <a:r>
                        <a:rPr lang="ko-KR" altLang="en-US" b="1" baseline="0" dirty="0" smtClean="0"/>
                        <a:t>자본 </a:t>
                      </a:r>
                      <a:r>
                        <a:rPr lang="en-US" altLang="ko-KR" b="1" baseline="0" dirty="0" smtClean="0"/>
                        <a:t>(5</a:t>
                      </a:r>
                      <a:r>
                        <a:rPr lang="ko-KR" altLang="en-US" b="1" baseline="0" dirty="0" smtClean="0"/>
                        <a:t>만원</a:t>
                      </a:r>
                      <a:r>
                        <a:rPr lang="en-US" altLang="ko-KR" b="1" baseline="0" dirty="0" smtClean="0"/>
                        <a:t>)      </a:t>
                      </a:r>
                      <a:r>
                        <a:rPr lang="en-US" altLang="ko-KR" b="1" baseline="0" dirty="0" smtClean="0">
                          <a:sym typeface="Wingdings" panose="05000000000000000000" pitchFamily="2" charset="2"/>
                        </a:rPr>
                        <a:t> </a:t>
                      </a:r>
                      <a:r>
                        <a:rPr lang="ko-KR" altLang="en-US" b="1" baseline="0" dirty="0" err="1" smtClean="0">
                          <a:sym typeface="Wingdings" panose="05000000000000000000" pitchFamily="2" charset="2"/>
                        </a:rPr>
                        <a:t>재무상태표</a:t>
                      </a:r>
                      <a:r>
                        <a:rPr lang="ko-KR" altLang="en-US" b="1" baseline="0" dirty="0" smtClean="0">
                          <a:sym typeface="Wingdings" panose="05000000000000000000" pitchFamily="2" charset="2"/>
                        </a:rPr>
                        <a:t> 등식 </a:t>
                      </a:r>
                      <a:endParaRPr lang="en-US" altLang="ko-KR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1166648" y="3010264"/>
            <a:ext cx="7231118" cy="3238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꺾인 연결선 6"/>
          <p:cNvCxnSpPr/>
          <p:nvPr/>
        </p:nvCxnSpPr>
        <p:spPr>
          <a:xfrm rot="5400000">
            <a:off x="1676338" y="3593180"/>
            <a:ext cx="1319615" cy="884002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원통 7"/>
          <p:cNvSpPr/>
          <p:nvPr/>
        </p:nvSpPr>
        <p:spPr>
          <a:xfrm>
            <a:off x="1408107" y="4721685"/>
            <a:ext cx="1022330" cy="170887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자산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10</a:t>
            </a:r>
            <a:r>
              <a:rPr lang="ko-KR" altLang="en-US" dirty="0" smtClean="0"/>
              <a:t>만원</a:t>
            </a:r>
            <a:endParaRPr lang="ko-KR" altLang="en-US" dirty="0"/>
          </a:p>
        </p:txBody>
      </p:sp>
      <p:sp>
        <p:nvSpPr>
          <p:cNvPr id="9" name="등호 8"/>
          <p:cNvSpPr/>
          <p:nvPr/>
        </p:nvSpPr>
        <p:spPr>
          <a:xfrm>
            <a:off x="2638005" y="5333218"/>
            <a:ext cx="598558" cy="38404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순서도: 자기 디스크 9"/>
          <p:cNvSpPr/>
          <p:nvPr/>
        </p:nvSpPr>
        <p:spPr>
          <a:xfrm>
            <a:off x="3376662" y="4732153"/>
            <a:ext cx="1212841" cy="69254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부채</a:t>
            </a:r>
            <a:r>
              <a:rPr lang="en-US" altLang="ko-KR" sz="1600" dirty="0" smtClean="0"/>
              <a:t>(5</a:t>
            </a:r>
            <a:r>
              <a:rPr lang="ko-KR" altLang="en-US" sz="1600" dirty="0" smtClean="0"/>
              <a:t>만원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11" name="순서도: 자기 디스크 10"/>
          <p:cNvSpPr/>
          <p:nvPr/>
        </p:nvSpPr>
        <p:spPr>
          <a:xfrm>
            <a:off x="3376662" y="5690555"/>
            <a:ext cx="1212841" cy="67605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자본</a:t>
            </a:r>
            <a:r>
              <a:rPr lang="en-US" altLang="ko-KR" sz="1600" dirty="0" smtClean="0"/>
              <a:t>(5</a:t>
            </a:r>
            <a:r>
              <a:rPr lang="ko-KR" altLang="en-US" sz="1600" dirty="0" smtClean="0"/>
              <a:t>만원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827208"/>
              </p:ext>
            </p:extLst>
          </p:nvPr>
        </p:nvGraphicFramePr>
        <p:xfrm>
          <a:off x="5394819" y="4699823"/>
          <a:ext cx="5632770" cy="18904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800348"/>
                <a:gridCol w="2832422"/>
              </a:tblGrid>
              <a:tr h="610262">
                <a:tc rowSpan="2"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자산 </a:t>
                      </a:r>
                      <a:r>
                        <a:rPr lang="en-US" altLang="ko-KR" dirty="0" smtClean="0"/>
                        <a:t>10</a:t>
                      </a:r>
                      <a:r>
                        <a:rPr lang="ko-KR" altLang="en-US" dirty="0" smtClean="0"/>
                        <a:t>만원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총재산 또는 </a:t>
                      </a:r>
                      <a:r>
                        <a:rPr lang="ko-KR" altLang="en-US" dirty="0" err="1" smtClean="0"/>
                        <a:t>전재산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부채 </a:t>
                      </a:r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만원 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남에게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ko-KR" altLang="en-US" baseline="0" dirty="0" err="1" smtClean="0"/>
                        <a:t>빌린돈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026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자본 </a:t>
                      </a:r>
                      <a:r>
                        <a:rPr lang="en-US" altLang="ko-KR" dirty="0" smtClean="0"/>
                        <a:t>5</a:t>
                      </a:r>
                      <a:r>
                        <a:rPr lang="ko-KR" altLang="en-US" dirty="0" smtClean="0"/>
                        <a:t>만원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내돈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0262"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자산총계 </a:t>
                      </a:r>
                      <a:r>
                        <a:rPr lang="en-US" altLang="ko-KR" dirty="0" smtClean="0"/>
                        <a:t>10</a:t>
                      </a:r>
                      <a:r>
                        <a:rPr lang="ko-KR" altLang="en-US" dirty="0" smtClean="0"/>
                        <a:t>만원          </a:t>
                      </a:r>
                      <a:r>
                        <a:rPr lang="en-US" altLang="ko-KR" dirty="0" smtClean="0"/>
                        <a:t>=  </a:t>
                      </a:r>
                      <a:r>
                        <a:rPr lang="ko-KR" altLang="en-US" dirty="0" smtClean="0"/>
                        <a:t>부채와 자본 총계 </a:t>
                      </a:r>
                      <a:r>
                        <a:rPr lang="en-US" altLang="ko-KR" dirty="0" smtClean="0"/>
                        <a:t>10</a:t>
                      </a:r>
                      <a:r>
                        <a:rPr lang="ko-KR" altLang="en-US" dirty="0" smtClean="0"/>
                        <a:t>만원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776304" y="4164980"/>
            <a:ext cx="871743" cy="277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ko-KR" altLang="en-US" dirty="0" err="1" smtClean="0"/>
              <a:t>차변</a:t>
            </a:r>
            <a:r>
              <a:rPr lang="ko-KR" altLang="en-US" dirty="0" smtClean="0"/>
              <a:t> 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784577" y="4140821"/>
            <a:ext cx="1076566" cy="277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ko-KR" altLang="en-US" dirty="0"/>
              <a:t>대</a:t>
            </a:r>
            <a:r>
              <a:rPr lang="ko-KR" altLang="en-US" dirty="0" smtClean="0"/>
              <a:t>변 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54315" y="3714462"/>
            <a:ext cx="1731535" cy="277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 smtClean="0"/>
              <a:t>재무상태표</a:t>
            </a:r>
            <a:r>
              <a:rPr lang="ko-KR" altLang="en-US" b="1" dirty="0" smtClean="0"/>
              <a:t> 양식 </a:t>
            </a:r>
            <a:endParaRPr lang="ko-KR" altLang="en-US" b="1" dirty="0"/>
          </a:p>
        </p:txBody>
      </p:sp>
      <p:sp>
        <p:nvSpPr>
          <p:cNvPr id="16" name="덧셈 기호 15"/>
          <p:cNvSpPr/>
          <p:nvPr/>
        </p:nvSpPr>
        <p:spPr>
          <a:xfrm>
            <a:off x="3777170" y="5438318"/>
            <a:ext cx="411823" cy="359675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388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/>
      <p:bldP spid="15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재무상태표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sz="1800" dirty="0" smtClean="0"/>
              <a:t>●</a:t>
            </a:r>
            <a:r>
              <a:rPr lang="ko-KR" altLang="en-US" sz="2400" dirty="0" smtClean="0"/>
              <a:t>다음 빈칸에 들어갈 금액을 계산 하기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  </a:t>
            </a:r>
            <a:r>
              <a:rPr lang="ko-KR" altLang="en-US" sz="2000" dirty="0" smtClean="0"/>
              <a:t>일산물산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자산 </a:t>
            </a:r>
            <a:r>
              <a:rPr lang="en-US" altLang="ko-KR" sz="2000" dirty="0" smtClean="0"/>
              <a:t>5,000,000       </a:t>
            </a:r>
            <a:r>
              <a:rPr lang="ko-KR" altLang="en-US" sz="2000" dirty="0" smtClean="0"/>
              <a:t>부채 </a:t>
            </a:r>
            <a:r>
              <a:rPr lang="en-US" altLang="ko-KR" sz="2000" dirty="0" smtClean="0"/>
              <a:t>(              ) </a:t>
            </a:r>
            <a:r>
              <a:rPr lang="ko-KR" altLang="en-US" sz="2000" dirty="0" smtClean="0"/>
              <a:t>  자본  </a:t>
            </a:r>
            <a:r>
              <a:rPr lang="en-US" altLang="ko-KR" sz="2000" dirty="0" smtClean="0"/>
              <a:t>1,000,000</a:t>
            </a:r>
          </a:p>
          <a:p>
            <a:pPr marL="0" indent="0">
              <a:buNone/>
            </a:pPr>
            <a:r>
              <a:rPr lang="en-US" altLang="ko-KR" sz="2000" dirty="0" smtClean="0"/>
              <a:t>   </a:t>
            </a:r>
            <a:r>
              <a:rPr lang="ko-KR" altLang="en-US" sz="2000" dirty="0" smtClean="0"/>
              <a:t>가나상회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자산 </a:t>
            </a:r>
            <a:r>
              <a:rPr lang="en-US" altLang="ko-KR" sz="2000" dirty="0" smtClean="0"/>
              <a:t>1,000,000       </a:t>
            </a:r>
            <a:r>
              <a:rPr lang="ko-KR" altLang="en-US" sz="2000" dirty="0" smtClean="0"/>
              <a:t>부채 </a:t>
            </a:r>
            <a:r>
              <a:rPr lang="en-US" altLang="ko-KR" sz="2000" dirty="0" smtClean="0"/>
              <a:t>200,000        </a:t>
            </a:r>
            <a:r>
              <a:rPr lang="ko-KR" altLang="en-US" sz="2000" dirty="0" smtClean="0"/>
              <a:t>자본 </a:t>
            </a:r>
            <a:r>
              <a:rPr lang="en-US" altLang="ko-KR" sz="2000" dirty="0" smtClean="0"/>
              <a:t>(              )</a:t>
            </a:r>
          </a:p>
          <a:p>
            <a:pPr marL="0" indent="0">
              <a:buNone/>
            </a:pPr>
            <a:r>
              <a:rPr lang="en-US" altLang="ko-KR" sz="2000" dirty="0" smtClean="0"/>
              <a:t>   </a:t>
            </a:r>
            <a:r>
              <a:rPr lang="ko-KR" altLang="en-US" sz="2000" dirty="0" smtClean="0"/>
              <a:t>지인상사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자산 </a:t>
            </a:r>
            <a:r>
              <a:rPr lang="en-US" altLang="ko-KR" sz="2000" dirty="0" smtClean="0"/>
              <a:t>(              )    </a:t>
            </a:r>
            <a:r>
              <a:rPr lang="ko-KR" altLang="en-US" sz="2000" dirty="0" smtClean="0"/>
              <a:t>부채 </a:t>
            </a:r>
            <a:r>
              <a:rPr lang="en-US" altLang="ko-KR" sz="2000" dirty="0" smtClean="0"/>
              <a:t>500,000        </a:t>
            </a:r>
            <a:r>
              <a:rPr lang="ko-KR" altLang="en-US" sz="2000" dirty="0" smtClean="0"/>
              <a:t>자본  </a:t>
            </a:r>
            <a:r>
              <a:rPr lang="en-US" altLang="ko-KR" sz="2000" dirty="0" smtClean="0"/>
              <a:t>3,000,000</a:t>
            </a:r>
          </a:p>
          <a:p>
            <a:pPr marL="0" indent="0">
              <a:buNone/>
            </a:pPr>
            <a:endParaRPr lang="en-US" altLang="ko-KR" sz="2400" dirty="0" smtClean="0"/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118494" y="1840947"/>
            <a:ext cx="1676399" cy="292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rgbClr val="FF0000"/>
                </a:solidFill>
                <a:latin typeface="+mj-ea"/>
                <a:ea typeface="+mj-ea"/>
              </a:rPr>
              <a:t>4,000,000</a:t>
            </a:r>
            <a:endParaRPr lang="ko-KR" altLang="en-US" sz="2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409762" y="2295360"/>
            <a:ext cx="1676399" cy="284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rgbClr val="FF0000"/>
                </a:solidFill>
                <a:latin typeface="+mj-ea"/>
                <a:ea typeface="+mj-ea"/>
              </a:rPr>
              <a:t>800,000</a:t>
            </a:r>
            <a:endParaRPr lang="ko-KR" altLang="en-US" sz="2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89308" y="2698352"/>
            <a:ext cx="1676399" cy="292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rgbClr val="FF0000"/>
                </a:solidFill>
                <a:latin typeface="+mj-ea"/>
                <a:ea typeface="+mj-ea"/>
              </a:rPr>
              <a:t>3,500,000</a:t>
            </a:r>
            <a:endParaRPr lang="ko-KR" altLang="en-US" sz="2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904930" y="3311346"/>
            <a:ext cx="9742833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●</a:t>
            </a:r>
            <a:r>
              <a:rPr lang="en-US" altLang="ko-KR" sz="1600" b="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1600" b="1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점핑상사의</a:t>
            </a:r>
            <a:r>
              <a:rPr lang="ko-KR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자산</a:t>
            </a:r>
            <a:r>
              <a:rPr lang="en-US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r>
              <a:rPr lang="ko-KR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부채에 대한 자료는 아래와 같다</a:t>
            </a:r>
            <a:r>
              <a:rPr lang="en-US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각 자산</a:t>
            </a:r>
            <a:r>
              <a:rPr lang="en-US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</a:t>
            </a:r>
            <a:r>
              <a:rPr lang="ko-KR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부채</a:t>
            </a:r>
            <a:r>
              <a:rPr lang="en-US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</a:t>
            </a:r>
            <a:r>
              <a:rPr lang="ko-KR" altLang="ko-KR" sz="1600" b="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자본 총액 넣기</a:t>
            </a:r>
            <a:endParaRPr lang="ko-KR" altLang="ko-KR" sz="16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472333"/>
              </p:ext>
            </p:extLst>
          </p:nvPr>
        </p:nvGraphicFramePr>
        <p:xfrm>
          <a:off x="1089488" y="5103930"/>
          <a:ext cx="9930283" cy="652272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138620"/>
                <a:gridCol w="2290194"/>
                <a:gridCol w="989901"/>
                <a:gridCol w="2382474"/>
                <a:gridCol w="880844"/>
                <a:gridCol w="2248250"/>
              </a:tblGrid>
              <a:tr h="5690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자산</a:t>
                      </a:r>
                      <a:endParaRPr lang="en-US" altLang="ko-KR" sz="20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총액</a:t>
                      </a:r>
                      <a:endParaRPr lang="ko-KR" sz="20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200" kern="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ko-KR" sz="32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부채</a:t>
                      </a:r>
                      <a:endParaRPr lang="en-US" altLang="ko-KR" sz="20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총액</a:t>
                      </a:r>
                      <a:endParaRPr lang="ko-KR" sz="20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3200" b="1" kern="100" dirty="0">
                        <a:solidFill>
                          <a:srgbClr val="0070C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자본</a:t>
                      </a:r>
                      <a:endParaRPr lang="en-US" altLang="ko-KR" sz="20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 smtClean="0">
                          <a:effectLst/>
                        </a:rPr>
                        <a:t>총액</a:t>
                      </a:r>
                      <a:endParaRPr lang="ko-KR" sz="20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3200" b="1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1114655" y="3712452"/>
            <a:ext cx="10013658" cy="11866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ko-KR" altLang="ko-KR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현</a:t>
            </a:r>
            <a:r>
              <a:rPr lang="en-US" altLang="ko-KR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 </a:t>
            </a:r>
            <a:r>
              <a:rPr lang="ko-KR" altLang="ko-KR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금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50,000      </a:t>
            </a:r>
            <a:r>
              <a:rPr lang="ko-KR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당좌예금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30,000       </a:t>
            </a:r>
            <a:r>
              <a:rPr lang="ko-KR" altLang="ko-KR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단기대여금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20,000      </a:t>
            </a:r>
            <a:r>
              <a:rPr lang="ko-KR" altLang="ko-KR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단기매매증권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20,000 </a:t>
            </a:r>
            <a:endParaRPr lang="ko-KR" altLang="ko-KR" kern="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ko-KR" altLang="ko-KR" kern="1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외상매출금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40,000    </a:t>
            </a:r>
            <a:r>
              <a:rPr lang="ko-KR" altLang="ko-KR" kern="100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받을어음</a:t>
            </a:r>
            <a:r>
              <a:rPr lang="ko-KR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20,000       </a:t>
            </a:r>
            <a:r>
              <a:rPr lang="ko-KR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상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   </a:t>
            </a:r>
            <a:r>
              <a:rPr lang="ko-KR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품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40,000      </a:t>
            </a:r>
            <a:r>
              <a:rPr lang="ko-KR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건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      </a:t>
            </a:r>
            <a:r>
              <a:rPr lang="ko-KR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물 </a:t>
            </a:r>
            <a:r>
              <a:rPr lang="en-US" altLang="ko-KR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80,000      </a:t>
            </a:r>
            <a:endParaRPr lang="ko-KR" altLang="ko-KR" kern="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ko-KR" altLang="ko-KR" kern="10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외상매입금 </a:t>
            </a:r>
            <a:r>
              <a:rPr lang="en-US" altLang="ko-KR" kern="100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35,000    </a:t>
            </a:r>
            <a:r>
              <a:rPr lang="ko-KR" altLang="ko-KR" kern="100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지급어음 </a:t>
            </a:r>
            <a:r>
              <a:rPr lang="en-US" altLang="ko-KR" kern="100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25,000       </a:t>
            </a:r>
            <a:r>
              <a:rPr lang="ko-KR" altLang="ko-KR" kern="10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단기차입금 </a:t>
            </a:r>
            <a:r>
              <a:rPr lang="en-US" altLang="ko-KR" kern="100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40,000</a:t>
            </a:r>
            <a:endParaRPr lang="ko-KR" altLang="ko-KR" kern="100" dirty="0">
              <a:solidFill>
                <a:srgbClr val="0070C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" name="아래쪽 화살표 9"/>
          <p:cNvSpPr/>
          <p:nvPr/>
        </p:nvSpPr>
        <p:spPr>
          <a:xfrm>
            <a:off x="9730070" y="5651202"/>
            <a:ext cx="184558" cy="28522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457835" y="5191042"/>
            <a:ext cx="1446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300,000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76346" y="5187101"/>
            <a:ext cx="2085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100,000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34419" y="5187101"/>
            <a:ext cx="1446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200,000</a:t>
            </a:r>
            <a:endParaRPr lang="ko-KR" alt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7993801" y="6003270"/>
            <a:ext cx="335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ym typeface="Wingdings" panose="05000000000000000000" pitchFamily="2" charset="2"/>
              </a:rPr>
              <a:t> 300,000 – 100,000 = 200,000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885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 animBg="1"/>
      <p:bldP spid="11" grpId="0"/>
      <p:bldP spid="12" grpId="0"/>
      <p:bldP spid="13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재무상태표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ko-KR" sz="2000" b="1" dirty="0" smtClean="0">
                <a:latin typeface="맑은 고딕" panose="020B0503020000020004" pitchFamily="50" charset="-127"/>
                <a:cs typeface="Times New Roman" panose="02020603050405020304" pitchFamily="18" charset="0"/>
              </a:rPr>
              <a:t> ●201x</a:t>
            </a:r>
            <a:r>
              <a:rPr lang="ko-KR" altLang="en-US" sz="2000" b="1" dirty="0" smtClean="0">
                <a:latin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sz="20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ko-KR" altLang="en-US" sz="20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월</a:t>
            </a:r>
            <a:r>
              <a:rPr lang="en-US" altLang="ko-KR" sz="20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ko-KR" altLang="en-US" sz="20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일 한강상사의 자산</a:t>
            </a:r>
            <a:r>
              <a:rPr lang="en-US" altLang="ko-KR" sz="20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,</a:t>
            </a:r>
            <a:r>
              <a:rPr lang="ko-KR" altLang="en-US" sz="20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부채에 대한 자료에 의하여 </a:t>
            </a:r>
            <a:r>
              <a:rPr lang="ko-KR" altLang="en-US" sz="2000" b="1" dirty="0" err="1">
                <a:latin typeface="맑은 고딕" panose="020B0503020000020004" pitchFamily="50" charset="-127"/>
                <a:cs typeface="Times New Roman" panose="02020603050405020304" pitchFamily="18" charset="0"/>
              </a:rPr>
              <a:t>재무상태표</a:t>
            </a:r>
            <a:r>
              <a:rPr lang="ko-KR" altLang="en-US" sz="20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 작성하기 </a:t>
            </a:r>
            <a:endParaRPr lang="en-US" altLang="ko-KR" sz="2000" b="1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790832"/>
              </p:ext>
            </p:extLst>
          </p:nvPr>
        </p:nvGraphicFramePr>
        <p:xfrm>
          <a:off x="1149383" y="2746297"/>
          <a:ext cx="9434818" cy="3672972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558121"/>
                <a:gridCol w="2159288"/>
                <a:gridCol w="2573461"/>
                <a:gridCol w="2143948"/>
              </a:tblGrid>
              <a:tr h="364797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</a:rPr>
                        <a:t>차          변 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effectLst/>
                        </a:rPr>
                        <a:t>금</a:t>
                      </a:r>
                      <a:r>
                        <a:rPr lang="en-US" sz="1800" kern="100" dirty="0">
                          <a:effectLst/>
                        </a:rPr>
                        <a:t>      </a:t>
                      </a:r>
                      <a:r>
                        <a:rPr lang="ko-KR" sz="1800" kern="100" dirty="0">
                          <a:effectLst/>
                        </a:rPr>
                        <a:t>액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대          변 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effectLst/>
                        </a:rPr>
                        <a:t>금</a:t>
                      </a:r>
                      <a:r>
                        <a:rPr lang="en-US" sz="1800" kern="100" dirty="0">
                          <a:effectLst/>
                        </a:rPr>
                        <a:t>       </a:t>
                      </a:r>
                      <a:r>
                        <a:rPr lang="ko-KR" sz="1800" kern="100" dirty="0">
                          <a:effectLst/>
                        </a:rPr>
                        <a:t>액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ko-KR" altLang="en-US" sz="1800" kern="100" dirty="0" smtClean="0">
                          <a:effectLst/>
                        </a:rPr>
                        <a:t>현    금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10,000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단  기  차  입  금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10,000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당좌 예금 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1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지급 어음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보통 예금</a:t>
                      </a:r>
                      <a:endParaRPr lang="en-US" altLang="ko-KR" sz="18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1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외상매입금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단기매매증권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1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자본금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외상매출금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받을 어음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20,000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상   품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50,000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건   물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100,000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7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1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280,000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1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280,000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1159893" y="1784403"/>
            <a:ext cx="9434819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indent="1270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현      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금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10,000    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당좌 예금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20,000   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보통 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예금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20,000     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단기매매증권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30,000</a:t>
            </a:r>
            <a:endParaRPr lang="en-US" altLang="ko-KR" sz="1600" dirty="0"/>
          </a:p>
          <a:p>
            <a:pPr lvl="0" indent="1270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외상 매출금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30,000    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받을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어음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20,000    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상     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품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50,000       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건          물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100,000 </a:t>
            </a:r>
            <a:endParaRPr lang="en-US" altLang="ko-KR" sz="1600" dirty="0"/>
          </a:p>
          <a:p>
            <a:pPr lvl="0" indent="1270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6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 차입금 </a:t>
            </a:r>
            <a:r>
              <a:rPr lang="en-US" altLang="ko-KR" sz="16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0,000     </a:t>
            </a:r>
            <a:r>
              <a:rPr lang="ko-KR" altLang="en-US" sz="16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지급 어음 </a:t>
            </a:r>
            <a:r>
              <a:rPr lang="en-US" altLang="ko-KR" sz="1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60,000     </a:t>
            </a:r>
            <a:r>
              <a:rPr lang="ko-KR" altLang="en-US" sz="16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외상매입금 </a:t>
            </a:r>
            <a:r>
              <a:rPr lang="en-US" altLang="ko-KR" sz="16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0,000      </a:t>
            </a:r>
            <a:r>
              <a:rPr lang="ko-KR" altLang="en-US" sz="1600" dirty="0">
                <a:solidFill>
                  <a:schemeClr val="accent2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자 </a:t>
            </a:r>
            <a:r>
              <a:rPr lang="ko-KR" altLang="en-US" sz="1600" dirty="0" smtClean="0">
                <a:solidFill>
                  <a:schemeClr val="accent2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본   금  </a:t>
            </a:r>
            <a:r>
              <a:rPr lang="en-US" altLang="ko-KR" sz="1600" dirty="0" smtClean="0">
                <a:solidFill>
                  <a:schemeClr val="accent2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200,000</a:t>
            </a:r>
            <a:endParaRPr lang="en-US" altLang="ko-KR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얼마에요 </a:t>
            </a:r>
            <a:r>
              <a:rPr lang="ko-KR" altLang="en-US" dirty="0" err="1" smtClean="0"/>
              <a:t>재무상태표</a:t>
            </a:r>
            <a:r>
              <a:rPr lang="ko-KR" altLang="en-US" dirty="0" smtClean="0"/>
              <a:t> 화면</a:t>
            </a:r>
            <a:r>
              <a:rPr lang="en-US" altLang="ko-KR" dirty="0" smtClean="0"/>
              <a:t>(</a:t>
            </a:r>
            <a:r>
              <a:rPr lang="ko-KR" altLang="en-US" dirty="0" smtClean="0"/>
              <a:t>얼마에요</a:t>
            </a:r>
            <a:r>
              <a:rPr lang="en-US" altLang="ko-KR" dirty="0" smtClean="0"/>
              <a:t>3.0)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03" y="1424092"/>
            <a:ext cx="11269719" cy="487905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" name="직사각형 3"/>
          <p:cNvSpPr/>
          <p:nvPr/>
        </p:nvSpPr>
        <p:spPr>
          <a:xfrm>
            <a:off x="438703" y="3773010"/>
            <a:ext cx="11120023" cy="2041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78038" y="6072326"/>
            <a:ext cx="11120023" cy="2041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재무상태표</a:t>
            </a:r>
            <a:r>
              <a:rPr lang="ko-KR" altLang="en-US" dirty="0" smtClean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연습문제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2</a:t>
            </a:r>
            <a:r>
              <a:rPr lang="en-US" altLang="ko-KR" sz="2000" b="1" dirty="0" smtClean="0">
                <a:latin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남문상사의 재무상태는 다음과 같다</a:t>
            </a:r>
            <a:r>
              <a:rPr lang="en-US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. </a:t>
            </a:r>
            <a:r>
              <a:rPr lang="ko-KR" altLang="ko-KR" sz="2000" b="1" kern="100" dirty="0" err="1">
                <a:latin typeface="맑은 고딕" panose="020B0503020000020004" pitchFamily="50" charset="-127"/>
                <a:cs typeface="Times New Roman" panose="02020603050405020304" pitchFamily="18" charset="0"/>
              </a:rPr>
              <a:t>재무상태표</a:t>
            </a:r>
            <a:r>
              <a:rPr lang="ko-KR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 작성하기 </a:t>
            </a:r>
            <a:r>
              <a:rPr lang="en-US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ko-KR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단</a:t>
            </a:r>
            <a:r>
              <a:rPr lang="en-US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ko-KR" sz="2000" b="1" kern="100" dirty="0">
                <a:latin typeface="맑은 고딕" panose="020B0503020000020004" pitchFamily="50" charset="-127"/>
                <a:cs typeface="Times New Roman" panose="02020603050405020304" pitchFamily="18" charset="0"/>
              </a:rPr>
              <a:t>자본금은 계산할 것</a:t>
            </a:r>
            <a:r>
              <a:rPr lang="en-US" altLang="ko-KR" sz="2000" b="1" kern="100" dirty="0" smtClean="0">
                <a:latin typeface="맑은 고딕" panose="020B0503020000020004" pitchFamily="50" charset="-127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altLang="ko-KR" sz="2000" b="1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238250" y="1771650"/>
            <a:ext cx="9925050" cy="11871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현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 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금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3,500     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당좌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예금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4,500   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예금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2,000    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단기매매증권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4,000</a:t>
            </a:r>
            <a:endParaRPr lang="ko-KR" altLang="ko-KR" sz="180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외상 매출금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3,000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단기대여금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2,000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상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품 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3,000    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건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물 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13,000 </a:t>
            </a:r>
            <a:endParaRPr lang="ko-KR" altLang="ko-KR" sz="180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단기 차입금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1,000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지급 어음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1,500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외상 </a:t>
            </a:r>
            <a:r>
              <a:rPr lang="ko-KR" altLang="en-US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매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입금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2,500</a:t>
            </a:r>
            <a:endParaRPr lang="ko-KR" altLang="ko-KR" sz="180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120770"/>
              </p:ext>
            </p:extLst>
          </p:nvPr>
        </p:nvGraphicFramePr>
        <p:xfrm>
          <a:off x="1238250" y="3105656"/>
          <a:ext cx="9988492" cy="315506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708242"/>
                <a:gridCol w="2286004"/>
                <a:gridCol w="2724482"/>
                <a:gridCol w="2269764"/>
              </a:tblGrid>
              <a:tr h="456910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1" kern="100" dirty="0" smtClean="0">
                          <a:effectLst/>
                        </a:rPr>
                        <a:t>차          변 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b="1" kern="100" dirty="0">
                          <a:effectLst/>
                        </a:rPr>
                        <a:t>금</a:t>
                      </a:r>
                      <a:r>
                        <a:rPr lang="en-US" sz="1800" b="1" kern="100" dirty="0">
                          <a:effectLst/>
                        </a:rPr>
                        <a:t>      </a:t>
                      </a:r>
                      <a:r>
                        <a:rPr lang="ko-KR" sz="1800" b="1" kern="100" dirty="0">
                          <a:effectLst/>
                        </a:rPr>
                        <a:t>액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1" kern="100" dirty="0" smtClean="0">
                          <a:effectLst/>
                        </a:rPr>
                        <a:t>대         변 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b="1" kern="100" dirty="0">
                          <a:effectLst/>
                        </a:rPr>
                        <a:t>금</a:t>
                      </a:r>
                      <a:r>
                        <a:rPr lang="en-US" sz="1800" b="1" kern="100" dirty="0">
                          <a:effectLst/>
                        </a:rPr>
                        <a:t>       </a:t>
                      </a:r>
                      <a:r>
                        <a:rPr lang="ko-KR" sz="1800" b="1" kern="100" dirty="0">
                          <a:effectLst/>
                        </a:rPr>
                        <a:t>액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281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ko-KR" altLang="en-US" sz="1800" kern="100" dirty="0" smtClean="0">
                          <a:effectLst/>
                        </a:rPr>
                        <a:t>현     금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 3,500</a:t>
                      </a: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1" kern="100" dirty="0" smtClean="0">
                          <a:effectLst/>
                        </a:rPr>
                        <a:t>단기차입금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    1,000</a:t>
                      </a: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4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ko-KR" altLang="en-US" sz="1800" kern="100" dirty="0" smtClean="0">
                          <a:effectLst/>
                        </a:rPr>
                        <a:t>당좌예금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4,500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1" kern="100" dirty="0" smtClean="0">
                          <a:effectLst/>
                        </a:rPr>
                        <a:t>지급어음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en-US" sz="1800" kern="100" dirty="0" smtClean="0">
                          <a:effectLst/>
                        </a:rPr>
                        <a:t>  1,500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16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ko-KR" altLang="en-US" sz="1800" kern="100" dirty="0" smtClean="0">
                          <a:effectLst/>
                        </a:rPr>
                        <a:t>단기예금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2,000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1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외상매입금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en-US" sz="1800" kern="100" dirty="0" smtClean="0">
                          <a:effectLst/>
                        </a:rPr>
                        <a:t>  2,500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4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단기매매증권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4,000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4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외상매출금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3,000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68580" marR="68580" marT="0" marB="0"/>
                </a:tc>
              </a:tr>
              <a:tr h="323193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단기 대여금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</a:rPr>
                        <a:t>2,000</a:t>
                      </a:r>
                      <a:endParaRPr lang="ko-KR" alt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4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ko-KR" altLang="en-US" sz="1800" kern="100" dirty="0" smtClean="0">
                          <a:effectLst/>
                        </a:rPr>
                        <a:t>상        품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3,000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4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ko-KR" altLang="en-US" sz="1800" kern="100" dirty="0" smtClean="0">
                          <a:effectLst/>
                        </a:rPr>
                        <a:t>건        물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13,000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자    본     금 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34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00" dirty="0" smtClean="0">
                          <a:effectLst/>
                        </a:rPr>
                        <a:t>35,000</a:t>
                      </a:r>
                      <a:endParaRPr lang="ko-KR" altLang="ko-KR" sz="18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00" dirty="0" smtClean="0">
                          <a:effectLst/>
                        </a:rPr>
                        <a:t>  35,000 </a:t>
                      </a:r>
                      <a:endParaRPr lang="ko-KR" altLang="ko-KR" sz="180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05975" y="5638800"/>
            <a:ext cx="101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30,000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74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재무상태표</a:t>
            </a:r>
            <a:r>
              <a:rPr lang="ko-KR" altLang="en-US" dirty="0"/>
              <a:t> </a:t>
            </a:r>
            <a:r>
              <a:rPr lang="en-US" altLang="ko-KR" dirty="0"/>
              <a:t>- </a:t>
            </a:r>
            <a:r>
              <a:rPr lang="ko-KR" altLang="en-US" dirty="0" err="1"/>
              <a:t>당기순손익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200" dirty="0" err="1"/>
              <a:t>당기순이익</a:t>
            </a:r>
            <a:r>
              <a:rPr lang="ko-KR" altLang="en-US" sz="2200" dirty="0"/>
              <a:t> </a:t>
            </a:r>
            <a:r>
              <a:rPr lang="en-US" altLang="ko-KR" sz="2200" dirty="0"/>
              <a:t>: </a:t>
            </a:r>
            <a:r>
              <a:rPr lang="ko-KR" altLang="en-US" sz="2200" dirty="0"/>
              <a:t>회계연도 초의 기초자본보다 회계연도 말의 </a:t>
            </a:r>
            <a:r>
              <a:rPr lang="ko-KR" altLang="en-US" sz="2200" dirty="0">
                <a:solidFill>
                  <a:srgbClr val="FF0000"/>
                </a:solidFill>
              </a:rPr>
              <a:t>기말 자본 증가 이익 </a:t>
            </a:r>
            <a:endParaRPr lang="en-US" altLang="ko-KR" sz="2200" dirty="0">
              <a:solidFill>
                <a:srgbClr val="FF0000"/>
              </a:solidFill>
            </a:endParaRPr>
          </a:p>
          <a:p>
            <a:r>
              <a:rPr lang="ko-KR" altLang="en-US" sz="2200" dirty="0" err="1"/>
              <a:t>당기순손실</a:t>
            </a:r>
            <a:r>
              <a:rPr lang="ko-KR" altLang="en-US" sz="2200" dirty="0"/>
              <a:t> </a:t>
            </a:r>
            <a:r>
              <a:rPr lang="en-US" altLang="ko-KR" sz="2200" dirty="0"/>
              <a:t>: </a:t>
            </a:r>
            <a:r>
              <a:rPr lang="ko-KR" altLang="en-US" sz="2200" dirty="0"/>
              <a:t>회계연도 초의 기초자본보다 회계연도 말의 </a:t>
            </a:r>
            <a:r>
              <a:rPr lang="ko-KR" altLang="en-US" sz="2200" dirty="0">
                <a:solidFill>
                  <a:srgbClr val="0070C0"/>
                </a:solidFill>
              </a:rPr>
              <a:t>기말 자본 감소 손실</a:t>
            </a:r>
            <a:endParaRPr lang="en-US" altLang="ko-KR" sz="22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altLang="ko-KR" sz="2200" dirty="0"/>
              <a:t>  </a:t>
            </a:r>
            <a:r>
              <a:rPr lang="ko-KR" altLang="en-US" sz="2200" dirty="0"/>
              <a:t>즉 </a:t>
            </a:r>
            <a:r>
              <a:rPr lang="en-US" altLang="ko-KR" sz="2200" dirty="0"/>
              <a:t>, </a:t>
            </a:r>
            <a:r>
              <a:rPr lang="ko-KR" altLang="en-US" sz="2200" dirty="0" err="1"/>
              <a:t>당기순손익은</a:t>
            </a:r>
            <a:r>
              <a:rPr lang="ko-KR" altLang="en-US" sz="2200" dirty="0"/>
              <a:t> </a:t>
            </a:r>
            <a:r>
              <a:rPr lang="ko-KR" altLang="en-US" sz="2200" dirty="0" err="1">
                <a:solidFill>
                  <a:srgbClr val="FF0000"/>
                </a:solidFill>
              </a:rPr>
              <a:t>당기순이익</a:t>
            </a:r>
            <a:r>
              <a:rPr lang="ko-KR" altLang="en-US" sz="2200" dirty="0"/>
              <a:t> 또는 </a:t>
            </a:r>
            <a:r>
              <a:rPr lang="ko-KR" altLang="en-US" sz="2200" dirty="0" err="1">
                <a:solidFill>
                  <a:srgbClr val="0070C0"/>
                </a:solidFill>
              </a:rPr>
              <a:t>당기순손실</a:t>
            </a:r>
            <a:r>
              <a:rPr lang="ko-KR" altLang="en-US" sz="2200" dirty="0" err="1"/>
              <a:t>을</a:t>
            </a:r>
            <a:r>
              <a:rPr lang="ko-KR" altLang="en-US" sz="2200" dirty="0"/>
              <a:t> 말한다</a:t>
            </a:r>
            <a:r>
              <a:rPr lang="en-US" altLang="ko-KR" sz="2200" dirty="0" smtClean="0"/>
              <a:t>. </a:t>
            </a:r>
            <a:endParaRPr lang="en-US" altLang="ko-KR" sz="2200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(1)</a:t>
            </a:r>
            <a:r>
              <a:rPr lang="ko-KR" altLang="en-US" dirty="0" err="1" smtClean="0"/>
              <a:t>기초재무상태표</a:t>
            </a:r>
            <a:endParaRPr lang="en-US" altLang="ko-KR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176835"/>
              </p:ext>
            </p:extLst>
          </p:nvPr>
        </p:nvGraphicFramePr>
        <p:xfrm>
          <a:off x="838200" y="4112781"/>
          <a:ext cx="5015030" cy="142882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57123"/>
                <a:gridCol w="2857907"/>
              </a:tblGrid>
              <a:tr h="411244">
                <a:tc rowSpan="2"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/>
                        <a:t> </a:t>
                      </a:r>
                    </a:p>
                    <a:p>
                      <a:pPr latinLnBrk="1"/>
                      <a:r>
                        <a:rPr lang="en-US" altLang="ko-KR" b="0" dirty="0" smtClean="0"/>
                        <a:t> </a:t>
                      </a:r>
                      <a:r>
                        <a:rPr lang="ko-KR" altLang="en-US" b="0" baseline="0" dirty="0" smtClean="0"/>
                        <a:t>기초 </a:t>
                      </a:r>
                      <a:r>
                        <a:rPr lang="ko-KR" altLang="en-US" b="0" dirty="0" smtClean="0"/>
                        <a:t>자산 </a:t>
                      </a:r>
                      <a:r>
                        <a:rPr lang="en-US" altLang="ko-KR" b="0" dirty="0" smtClean="0"/>
                        <a:t>10,000</a:t>
                      </a:r>
                      <a:endParaRPr lang="ko-KR" altLang="en-US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0" dirty="0" smtClean="0"/>
                        <a:t>기초 부채 </a:t>
                      </a:r>
                      <a:r>
                        <a:rPr lang="en-US" altLang="ko-KR" b="0" dirty="0" smtClean="0"/>
                        <a:t>4,000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7505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0" dirty="0" smtClean="0"/>
                        <a:t>기초 자본 </a:t>
                      </a:r>
                      <a:r>
                        <a:rPr lang="en-US" altLang="ko-KR" b="0" dirty="0" smtClean="0"/>
                        <a:t>6,000</a:t>
                      </a:r>
                      <a:endParaRPr lang="ko-KR" alt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4283"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b="0" dirty="0" err="1" smtClean="0"/>
                        <a:t>기초재무상태표등식</a:t>
                      </a:r>
                      <a:r>
                        <a:rPr lang="ko-KR" altLang="en-US" b="0" dirty="0" smtClean="0"/>
                        <a:t> </a:t>
                      </a:r>
                      <a:endParaRPr lang="en-US" altLang="ko-KR" b="0" dirty="0" smtClean="0"/>
                    </a:p>
                    <a:p>
                      <a:pPr latinLnBrk="1"/>
                      <a:r>
                        <a:rPr lang="en-US" altLang="ko-KR" b="0" dirty="0" smtClean="0"/>
                        <a:t>     </a:t>
                      </a:r>
                      <a:r>
                        <a:rPr lang="ko-KR" altLang="en-US" b="0" dirty="0" smtClean="0"/>
                        <a:t>기초자산</a:t>
                      </a:r>
                      <a:r>
                        <a:rPr lang="en-US" altLang="ko-KR" b="0" dirty="0" smtClean="0"/>
                        <a:t>=</a:t>
                      </a:r>
                      <a:r>
                        <a:rPr lang="ko-KR" altLang="en-US" b="0" dirty="0" smtClean="0"/>
                        <a:t>기초부채</a:t>
                      </a:r>
                      <a:r>
                        <a:rPr lang="en-US" altLang="ko-KR" b="0" dirty="0" smtClean="0"/>
                        <a:t>+</a:t>
                      </a:r>
                      <a:r>
                        <a:rPr lang="ko-KR" altLang="en-US" b="0" dirty="0" smtClean="0"/>
                        <a:t>기초자본</a:t>
                      </a:r>
                      <a:endParaRPr lang="ko-KR" altLang="en-US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41961" y="3771137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 smtClean="0"/>
              <a:t>재무상태표</a:t>
            </a:r>
            <a:r>
              <a:rPr lang="ko-KR" altLang="en-US" b="1" dirty="0" smtClean="0"/>
              <a:t> </a:t>
            </a:r>
            <a:endParaRPr lang="ko-KR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23295" y="2937997"/>
            <a:ext cx="5511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atin typeface="+mj-ea"/>
                <a:ea typeface="+mj-ea"/>
              </a:rPr>
              <a:t>(2)</a:t>
            </a:r>
            <a:r>
              <a:rPr lang="ko-KR" altLang="en-US" sz="2400" dirty="0" err="1" smtClean="0">
                <a:latin typeface="+mj-ea"/>
                <a:ea typeface="+mj-ea"/>
              </a:rPr>
              <a:t>기말재무상태표</a:t>
            </a:r>
            <a:r>
              <a:rPr lang="en-US" altLang="ko-KR" sz="2400" dirty="0" smtClean="0">
                <a:latin typeface="+mj-ea"/>
                <a:ea typeface="+mj-ea"/>
              </a:rPr>
              <a:t>(</a:t>
            </a:r>
            <a:r>
              <a:rPr lang="ko-KR" altLang="en-US" sz="2400" dirty="0" err="1" smtClean="0">
                <a:latin typeface="+mj-ea"/>
                <a:ea typeface="+mj-ea"/>
              </a:rPr>
              <a:t>당기순이익</a:t>
            </a:r>
            <a:r>
              <a:rPr lang="ko-KR" altLang="en-US" sz="2400" dirty="0" smtClean="0">
                <a:latin typeface="+mj-ea"/>
                <a:ea typeface="+mj-ea"/>
              </a:rPr>
              <a:t> 발생시</a:t>
            </a:r>
            <a:r>
              <a:rPr lang="en-US" altLang="ko-KR" sz="2400" dirty="0" smtClean="0">
                <a:latin typeface="+mj-ea"/>
                <a:ea typeface="+mj-ea"/>
              </a:rPr>
              <a:t>)</a:t>
            </a:r>
            <a:endParaRPr lang="ko-KR" altLang="en-US" sz="2400" dirty="0">
              <a:latin typeface="+mj-ea"/>
              <a:ea typeface="+mj-ea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003656"/>
              </p:ext>
            </p:extLst>
          </p:nvPr>
        </p:nvGraphicFramePr>
        <p:xfrm>
          <a:off x="6143725" y="3760605"/>
          <a:ext cx="5634417" cy="237174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423541"/>
                <a:gridCol w="1189130"/>
                <a:gridCol w="2021746"/>
              </a:tblGrid>
              <a:tr h="411244">
                <a:tc rowSpan="3"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/>
                        <a:t> </a:t>
                      </a:r>
                    </a:p>
                    <a:p>
                      <a:pPr latinLnBrk="1"/>
                      <a:r>
                        <a:rPr lang="en-US" altLang="ko-KR" b="0" dirty="0" smtClean="0"/>
                        <a:t> </a:t>
                      </a:r>
                    </a:p>
                    <a:p>
                      <a:pPr latinLnBrk="1"/>
                      <a:r>
                        <a:rPr lang="en-US" altLang="ko-KR" b="0" baseline="0" dirty="0" smtClean="0"/>
                        <a:t>    </a:t>
                      </a:r>
                      <a:r>
                        <a:rPr lang="ko-KR" altLang="en-US" b="0" baseline="0" dirty="0" smtClean="0"/>
                        <a:t>기말 </a:t>
                      </a:r>
                      <a:r>
                        <a:rPr lang="ko-KR" altLang="en-US" b="0" dirty="0" smtClean="0"/>
                        <a:t>자산 </a:t>
                      </a:r>
                      <a:r>
                        <a:rPr lang="en-US" altLang="ko-KR" b="0" dirty="0" smtClean="0"/>
                        <a:t>15,000</a:t>
                      </a:r>
                      <a:endParaRPr lang="ko-KR" altLang="en-US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b="0" dirty="0" smtClean="0"/>
                        <a:t>기말 부채              </a:t>
                      </a:r>
                      <a:r>
                        <a:rPr lang="en-US" altLang="ko-KR" b="0" dirty="0" smtClean="0"/>
                        <a:t>6,000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1759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endParaRPr lang="en-US" altLang="ko-KR" b="0" dirty="0" smtClean="0"/>
                    </a:p>
                    <a:p>
                      <a:pPr latinLnBrk="1"/>
                      <a:r>
                        <a:rPr lang="ko-KR" altLang="en-US" b="0" dirty="0" smtClean="0"/>
                        <a:t>기말 자본</a:t>
                      </a:r>
                      <a:endParaRPr lang="en-US" altLang="ko-KR" b="0" dirty="0" smtClean="0"/>
                    </a:p>
                    <a:p>
                      <a:pPr latinLnBrk="1"/>
                      <a:r>
                        <a:rPr lang="en-US" altLang="ko-KR" b="0" dirty="0" smtClean="0"/>
                        <a:t>   9,000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0" dirty="0" smtClean="0"/>
                        <a:t>기초자본금 </a:t>
                      </a:r>
                      <a:r>
                        <a:rPr lang="en-US" altLang="ko-KR" b="0" dirty="0" smtClean="0"/>
                        <a:t>6,000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85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err="1" smtClean="0"/>
                        <a:t>당기순이익</a:t>
                      </a:r>
                      <a:r>
                        <a:rPr lang="ko-KR" altLang="en-US" b="0" dirty="0" smtClean="0"/>
                        <a:t> </a:t>
                      </a:r>
                      <a:r>
                        <a:rPr lang="en-US" altLang="ko-KR" b="0" dirty="0" smtClean="0"/>
                        <a:t>3,000</a:t>
                      </a:r>
                      <a:endParaRPr lang="ko-KR" altLang="en-US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4283"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b="0" dirty="0" err="1" smtClean="0"/>
                        <a:t>기말재무상태표등식</a:t>
                      </a:r>
                      <a:r>
                        <a:rPr lang="ko-KR" altLang="en-US" b="0" dirty="0" smtClean="0"/>
                        <a:t> </a:t>
                      </a:r>
                      <a:endParaRPr lang="en-US" altLang="ko-KR" b="0" dirty="0" smtClean="0"/>
                    </a:p>
                    <a:p>
                      <a:pPr latinLnBrk="1"/>
                      <a:r>
                        <a:rPr lang="en-US" altLang="ko-KR" b="0" dirty="0" smtClean="0"/>
                        <a:t>     1) </a:t>
                      </a:r>
                      <a:r>
                        <a:rPr lang="ko-KR" altLang="en-US" b="0" dirty="0" smtClean="0"/>
                        <a:t>기말자산</a:t>
                      </a:r>
                      <a:r>
                        <a:rPr lang="en-US" altLang="ko-KR" b="0" dirty="0" smtClean="0"/>
                        <a:t>=</a:t>
                      </a:r>
                      <a:r>
                        <a:rPr lang="ko-KR" altLang="en-US" b="0" dirty="0" smtClean="0"/>
                        <a:t>기말부채</a:t>
                      </a:r>
                      <a:r>
                        <a:rPr lang="en-US" altLang="ko-KR" b="0" dirty="0" smtClean="0"/>
                        <a:t>+</a:t>
                      </a:r>
                      <a:r>
                        <a:rPr lang="ko-KR" altLang="en-US" b="0" dirty="0" smtClean="0"/>
                        <a:t>기말자본</a:t>
                      </a:r>
                      <a:endParaRPr lang="en-US" altLang="ko-KR" b="0" dirty="0" smtClean="0"/>
                    </a:p>
                    <a:p>
                      <a:pPr latinLnBrk="1"/>
                      <a:r>
                        <a:rPr lang="en-US" altLang="ko-KR" b="0" dirty="0" smtClean="0"/>
                        <a:t>     2) </a:t>
                      </a:r>
                      <a:r>
                        <a:rPr lang="ko-KR" altLang="en-US" b="0" dirty="0" smtClean="0"/>
                        <a:t>기말자산</a:t>
                      </a:r>
                      <a:r>
                        <a:rPr lang="en-US" altLang="ko-KR" b="0" dirty="0" smtClean="0"/>
                        <a:t>=</a:t>
                      </a:r>
                      <a:r>
                        <a:rPr lang="ko-KR" altLang="en-US" b="0" dirty="0" smtClean="0"/>
                        <a:t>기말부채</a:t>
                      </a:r>
                      <a:r>
                        <a:rPr lang="en-US" altLang="ko-KR" b="0" dirty="0" smtClean="0"/>
                        <a:t>+</a:t>
                      </a:r>
                      <a:r>
                        <a:rPr lang="ko-KR" altLang="en-US" b="0" dirty="0" smtClean="0"/>
                        <a:t>기초자본</a:t>
                      </a:r>
                      <a:r>
                        <a:rPr lang="en-US" altLang="ko-KR" b="0" dirty="0" smtClean="0"/>
                        <a:t>+</a:t>
                      </a:r>
                      <a:r>
                        <a:rPr lang="ko-KR" altLang="en-US" b="0" dirty="0" err="1" smtClean="0"/>
                        <a:t>당기순이익</a:t>
                      </a:r>
                      <a:endParaRPr lang="ko-KR" altLang="en-US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57212" y="3418961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latin typeface="+mj-ea"/>
                <a:ea typeface="+mj-ea"/>
              </a:rPr>
              <a:t>재무상태표</a:t>
            </a:r>
            <a:r>
              <a:rPr lang="ko-KR" altLang="en-US" b="1" dirty="0" smtClean="0">
                <a:latin typeface="+mj-ea"/>
                <a:ea typeface="+mj-ea"/>
              </a:rPr>
              <a:t> </a:t>
            </a:r>
            <a:endParaRPr lang="ko-KR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1962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재무상태표</a:t>
            </a:r>
            <a:r>
              <a:rPr lang="ko-KR" altLang="en-US" dirty="0"/>
              <a:t> </a:t>
            </a:r>
            <a:r>
              <a:rPr lang="en-US" altLang="ko-KR" dirty="0"/>
              <a:t>- </a:t>
            </a:r>
            <a:r>
              <a:rPr lang="ko-KR" altLang="en-US" dirty="0" err="1"/>
              <a:t>당기순손익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Ex) </a:t>
            </a:r>
            <a:r>
              <a:rPr lang="ko-KR" altLang="en-US" dirty="0"/>
              <a:t>빈칸 </a:t>
            </a:r>
            <a:r>
              <a:rPr lang="ko-KR" altLang="en-US" dirty="0" smtClean="0"/>
              <a:t>채우기</a:t>
            </a:r>
            <a:endParaRPr lang="en-US" altLang="ko-KR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103828"/>
              </p:ext>
            </p:extLst>
          </p:nvPr>
        </p:nvGraphicFramePr>
        <p:xfrm>
          <a:off x="938693" y="1872599"/>
          <a:ext cx="9729307" cy="406340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13515"/>
                <a:gridCol w="1295767"/>
                <a:gridCol w="1295400"/>
                <a:gridCol w="1219200"/>
                <a:gridCol w="1276350"/>
                <a:gridCol w="1247775"/>
                <a:gridCol w="1314450"/>
                <a:gridCol w="1466850"/>
              </a:tblGrid>
              <a:tr h="579109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80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 latinLnBrk="1"/>
                      <a:endParaRPr lang="en-US" altLang="ko-KR" sz="180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800" dirty="0" smtClean="0">
                          <a:solidFill>
                            <a:sysClr val="windowText" lastClr="000000"/>
                          </a:solidFill>
                        </a:rPr>
                        <a:t>No</a:t>
                      </a:r>
                      <a:endParaRPr lang="ko-KR" alt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>
                          <a:solidFill>
                            <a:sysClr val="windowText" lastClr="000000"/>
                          </a:solidFill>
                        </a:rPr>
                        <a:t>기           초 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>
                          <a:solidFill>
                            <a:sysClr val="windowText" lastClr="000000"/>
                          </a:solidFill>
                        </a:rPr>
                        <a:t>기           말 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240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 latinLnBrk="1"/>
                      <a:endParaRPr lang="en-US" altLang="ko-KR" sz="2400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2400" dirty="0" err="1" smtClean="0">
                          <a:solidFill>
                            <a:sysClr val="windowText" lastClr="000000"/>
                          </a:solidFill>
                        </a:rPr>
                        <a:t>순손익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579109"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>
                          <a:solidFill>
                            <a:sysClr val="windowText" lastClr="000000"/>
                          </a:solidFill>
                        </a:rPr>
                        <a:t>자산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>
                          <a:solidFill>
                            <a:sysClr val="windowText" lastClr="000000"/>
                          </a:solidFill>
                        </a:rPr>
                        <a:t>부채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>
                          <a:solidFill>
                            <a:sysClr val="windowText" lastClr="000000"/>
                          </a:solidFill>
                        </a:rPr>
                        <a:t>자본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>
                          <a:solidFill>
                            <a:sysClr val="windowText" lastClr="000000"/>
                          </a:solidFill>
                        </a:rPr>
                        <a:t>자산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>
                          <a:solidFill>
                            <a:sysClr val="windowText" lastClr="000000"/>
                          </a:solidFill>
                        </a:rPr>
                        <a:t>부채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>
                          <a:solidFill>
                            <a:sysClr val="windowText" lastClr="000000"/>
                          </a:solidFill>
                        </a:rPr>
                        <a:t>자본</a:t>
                      </a:r>
                      <a:endParaRPr lang="ko-KR" altLang="en-US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363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9,000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6,000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16,000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12,000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2,000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1,000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3,000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3,000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1,500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2,000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6,800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2,800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20,000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3,000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7,000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solidFill>
                            <a:sysClr val="windowText" lastClr="000000"/>
                          </a:solidFill>
                        </a:rPr>
                        <a:t>-2,000</a:t>
                      </a:r>
                      <a:endParaRPr lang="ko-KR" altLang="en-US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74434" y="3084155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3,000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65169" y="3745367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1,000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76537" y="3091735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4,000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98680" y="3099315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1,000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28529" y="4448245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3,500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6537" y="4457840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4,000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17730" y="4457840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2,000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25511" y="3706246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FF0000"/>
                </a:solidFill>
              </a:rPr>
              <a:t>7</a:t>
            </a:r>
            <a:r>
              <a:rPr lang="en-US" altLang="ko-KR" sz="2800" dirty="0" smtClean="0">
                <a:solidFill>
                  <a:srgbClr val="FF0000"/>
                </a:solidFill>
              </a:rPr>
              <a:t>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76537" y="3750924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4,000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83959" y="5217597"/>
            <a:ext cx="1051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9,000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08995" y="5203866"/>
            <a:ext cx="1249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11,000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1448" y="5205969"/>
            <a:ext cx="1249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</a:rPr>
              <a:t>10,000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3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손익계산서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일정기간의 경영 성과를 나타내는 표 </a:t>
            </a:r>
            <a:r>
              <a:rPr lang="en-US" altLang="ko-KR" dirty="0"/>
              <a:t>or </a:t>
            </a:r>
            <a:r>
              <a:rPr lang="ko-KR" altLang="en-US" dirty="0"/>
              <a:t>일정기간 동안의 수입과 지출에 대한 일람표</a:t>
            </a:r>
            <a:endParaRPr lang="en-US" altLang="ko-KR" dirty="0"/>
          </a:p>
          <a:p>
            <a:pPr marL="285756" indent="-285756"/>
            <a:r>
              <a:rPr lang="ko-KR" altLang="en-US" dirty="0">
                <a:latin typeface="+mj-ea"/>
                <a:ea typeface="+mj-ea"/>
              </a:rPr>
              <a:t>일정기간 벌어들인 수입에서 경비로 사용하기 위한 지출</a:t>
            </a:r>
            <a:r>
              <a:rPr lang="en-US" altLang="ko-KR" dirty="0">
                <a:latin typeface="+mj-ea"/>
                <a:ea typeface="+mj-ea"/>
              </a:rPr>
              <a:t>(</a:t>
            </a:r>
            <a:r>
              <a:rPr lang="ko-KR" altLang="en-US" dirty="0">
                <a:latin typeface="+mj-ea"/>
                <a:ea typeface="+mj-ea"/>
              </a:rPr>
              <a:t>비용</a:t>
            </a:r>
            <a:r>
              <a:rPr lang="en-US" altLang="ko-KR" dirty="0">
                <a:latin typeface="+mj-ea"/>
                <a:ea typeface="+mj-ea"/>
              </a:rPr>
              <a:t>)</a:t>
            </a:r>
            <a:r>
              <a:rPr lang="ko-KR" altLang="en-US" dirty="0">
                <a:latin typeface="+mj-ea"/>
                <a:ea typeface="+mj-ea"/>
              </a:rPr>
              <a:t>을 차감한 </a:t>
            </a:r>
            <a:r>
              <a:rPr lang="ko-KR" altLang="en-US" dirty="0" smtClean="0">
                <a:latin typeface="+mj-ea"/>
                <a:ea typeface="+mj-ea"/>
              </a:rPr>
              <a:t>이익</a:t>
            </a:r>
            <a:r>
              <a:rPr lang="en-US" altLang="ko-KR" dirty="0" smtClean="0">
                <a:latin typeface="+mj-ea"/>
                <a:ea typeface="+mj-ea"/>
              </a:rPr>
              <a:t> </a:t>
            </a:r>
            <a:r>
              <a:rPr lang="en-US" altLang="ko-KR" dirty="0">
                <a:latin typeface="+mj-ea"/>
                <a:ea typeface="+mj-ea"/>
              </a:rPr>
              <a:t>(</a:t>
            </a:r>
            <a:r>
              <a:rPr lang="ko-KR" altLang="en-US" dirty="0" err="1">
                <a:latin typeface="+mj-ea"/>
                <a:ea typeface="+mj-ea"/>
              </a:rPr>
              <a:t>순수입</a:t>
            </a:r>
            <a:r>
              <a:rPr lang="en-US" altLang="ko-KR" dirty="0">
                <a:latin typeface="+mj-ea"/>
                <a:ea typeface="+mj-ea"/>
              </a:rPr>
              <a:t>)</a:t>
            </a:r>
            <a:r>
              <a:rPr lang="ko-KR" altLang="en-US" dirty="0">
                <a:latin typeface="+mj-ea"/>
                <a:ea typeface="+mj-ea"/>
              </a:rPr>
              <a:t>을 </a:t>
            </a:r>
            <a:r>
              <a:rPr lang="ko-KR" altLang="en-US" dirty="0" err="1">
                <a:latin typeface="+mj-ea"/>
                <a:ea typeface="+mj-ea"/>
              </a:rPr>
              <a:t>볼수</a:t>
            </a:r>
            <a:r>
              <a:rPr lang="ko-KR" altLang="en-US" dirty="0">
                <a:latin typeface="+mj-ea"/>
                <a:ea typeface="+mj-ea"/>
              </a:rPr>
              <a:t> </a:t>
            </a:r>
            <a:r>
              <a:rPr lang="ko-KR" altLang="en-US" dirty="0" smtClean="0">
                <a:latin typeface="+mj-ea"/>
                <a:ea typeface="+mj-ea"/>
              </a:rPr>
              <a:t>있다</a:t>
            </a:r>
            <a:r>
              <a:rPr lang="en-US" altLang="ko-KR" dirty="0" smtClean="0">
                <a:latin typeface="+mj-ea"/>
                <a:ea typeface="+mj-ea"/>
              </a:rPr>
              <a:t>.</a:t>
            </a:r>
          </a:p>
          <a:p>
            <a:pPr marL="0" indent="0">
              <a:buNone/>
            </a:pPr>
            <a:endParaRPr lang="en-US" altLang="ko-KR" dirty="0">
              <a:latin typeface="+mj-ea"/>
              <a:ea typeface="+mj-ea"/>
            </a:endParaRPr>
          </a:p>
          <a:p>
            <a:pPr marL="0" indent="0">
              <a:buNone/>
            </a:pPr>
            <a:endParaRPr lang="ko-KR" altLang="en-US" dirty="0">
              <a:latin typeface="+mj-ea"/>
              <a:ea typeface="+mj-ea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135875"/>
              </p:ext>
            </p:extLst>
          </p:nvPr>
        </p:nvGraphicFramePr>
        <p:xfrm>
          <a:off x="5255669" y="4575786"/>
          <a:ext cx="5265191" cy="164592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17605"/>
                <a:gridCol w="2647586"/>
              </a:tblGrid>
              <a:tr h="5943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smtClean="0"/>
                        <a:t>비용 </a:t>
                      </a:r>
                      <a:endParaRPr lang="ko-KR" altLang="en-US" sz="2400" dirty="0"/>
                    </a:p>
                  </a:txBody>
                  <a:tcPr marT="45721" marB="45721"/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2400" dirty="0" smtClean="0"/>
                    </a:p>
                    <a:p>
                      <a:pPr algn="ctr" latinLnBrk="1"/>
                      <a:r>
                        <a:rPr lang="ko-KR" altLang="en-US" sz="2400" dirty="0" smtClean="0"/>
                        <a:t>수익 </a:t>
                      </a:r>
                      <a:endParaRPr lang="ko-KR" altLang="en-US" sz="2400" dirty="0"/>
                    </a:p>
                  </a:txBody>
                  <a:tcPr marT="45721" marB="45721"/>
                </a:tc>
              </a:tr>
              <a:tr h="5943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(</a:t>
                      </a:r>
                      <a:r>
                        <a:rPr lang="ko-KR" altLang="en-US" sz="2400" dirty="0" smtClean="0"/>
                        <a:t>순</a:t>
                      </a:r>
                      <a:r>
                        <a:rPr lang="en-US" altLang="ko-KR" sz="2400" dirty="0" smtClean="0"/>
                        <a:t>) </a:t>
                      </a:r>
                      <a:r>
                        <a:rPr lang="ko-KR" altLang="en-US" sz="2400" dirty="0" smtClean="0"/>
                        <a:t>이익 </a:t>
                      </a:r>
                      <a:endParaRPr lang="ko-KR" altLang="en-US" sz="2400" dirty="0"/>
                    </a:p>
                  </a:txBody>
                  <a:tcPr marT="45721" marB="45721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9083"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2400" dirty="0" smtClean="0"/>
                        <a:t>         총계        </a:t>
                      </a:r>
                      <a:r>
                        <a:rPr lang="en-US" altLang="ko-KR" sz="2400" dirty="0" smtClean="0"/>
                        <a:t>=        </a:t>
                      </a:r>
                      <a:r>
                        <a:rPr lang="ko-KR" altLang="en-US" sz="2400" dirty="0" smtClean="0"/>
                        <a:t>총계 </a:t>
                      </a:r>
                      <a:endParaRPr lang="ko-KR" altLang="en-US" sz="2400" dirty="0"/>
                    </a:p>
                  </a:txBody>
                  <a:tcPr marT="45721" marB="45721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98164" y="4105037"/>
            <a:ext cx="2504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    &lt;</a:t>
            </a:r>
            <a:r>
              <a:rPr lang="ko-KR" altLang="en-US" sz="2400" dirty="0" err="1"/>
              <a:t>차변</a:t>
            </a:r>
            <a:r>
              <a:rPr lang="ko-KR" altLang="en-US" sz="2400" dirty="0"/>
              <a:t> 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542834" y="4124088"/>
            <a:ext cx="1667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&lt;</a:t>
            </a:r>
            <a:r>
              <a:rPr lang="ko-KR" altLang="en-US" sz="2400" dirty="0"/>
              <a:t>대변 </a:t>
            </a:r>
            <a:r>
              <a:rPr lang="en-US" altLang="ko-KR" sz="2400" dirty="0"/>
              <a:t>&gt;</a:t>
            </a:r>
            <a:endParaRPr lang="ko-KR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668487" y="3409819"/>
            <a:ext cx="2666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/>
              <a:t>손익 계산서 양식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7901" y="3914833"/>
            <a:ext cx="42195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/>
              <a:t>손익계산서 등식 </a:t>
            </a:r>
            <a:r>
              <a:rPr lang="en-US" altLang="ko-KR" sz="2800" dirty="0"/>
              <a:t>: </a:t>
            </a:r>
            <a:endParaRPr lang="en-US" altLang="ko-KR" sz="2800" dirty="0" smtClean="0"/>
          </a:p>
          <a:p>
            <a:endParaRPr lang="en-US" altLang="ko-KR" sz="2800" dirty="0" smtClean="0"/>
          </a:p>
          <a:p>
            <a:r>
              <a:rPr lang="ko-KR" altLang="en-US" sz="2800" dirty="0" err="1" smtClean="0"/>
              <a:t>순손익</a:t>
            </a:r>
            <a:r>
              <a:rPr lang="en-US" altLang="ko-KR" sz="2800" dirty="0"/>
              <a:t>+ </a:t>
            </a:r>
            <a:r>
              <a:rPr lang="ko-KR" altLang="en-US" sz="2800" dirty="0"/>
              <a:t>비용 </a:t>
            </a:r>
            <a:r>
              <a:rPr lang="en-US" altLang="ko-KR" sz="2800" dirty="0"/>
              <a:t>= </a:t>
            </a:r>
            <a:r>
              <a:rPr lang="ko-KR" altLang="en-US" sz="2800" dirty="0"/>
              <a:t>수익  </a:t>
            </a:r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3650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손익계산서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/>
              <a:t>Ex)</a:t>
            </a:r>
            <a:r>
              <a:rPr lang="ko-KR" altLang="en-US" sz="2000" dirty="0"/>
              <a:t>홍대리는 </a:t>
            </a:r>
            <a:r>
              <a:rPr lang="en-US" altLang="ko-KR" sz="2000" dirty="0"/>
              <a:t>2012</a:t>
            </a:r>
            <a:r>
              <a:rPr lang="ko-KR" altLang="en-US" sz="2000" dirty="0"/>
              <a:t>년 낮엔 일반회사원으로 밤엔 대리운전을 하여 </a:t>
            </a:r>
            <a:r>
              <a:rPr lang="en-US" altLang="ko-KR" sz="2000" dirty="0"/>
              <a:t>5</a:t>
            </a:r>
            <a:r>
              <a:rPr lang="ko-KR" altLang="en-US" sz="2000" dirty="0" err="1"/>
              <a:t>천만원을</a:t>
            </a:r>
            <a:r>
              <a:rPr lang="ko-KR" altLang="en-US" sz="2000" dirty="0"/>
              <a:t> 벌었다</a:t>
            </a:r>
            <a:r>
              <a:rPr lang="en-US" altLang="ko-KR" sz="2000" dirty="0"/>
              <a:t>.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</a:t>
            </a:r>
            <a:r>
              <a:rPr lang="ko-KR" altLang="en-US" sz="2000" dirty="0"/>
              <a:t>그리고 데이트비용과 생활비용으로 </a:t>
            </a:r>
            <a:r>
              <a:rPr lang="en-US" altLang="ko-KR" sz="2000" dirty="0"/>
              <a:t>1</a:t>
            </a:r>
            <a:r>
              <a:rPr lang="ko-KR" altLang="en-US" sz="2000" dirty="0" err="1"/>
              <a:t>천만원을</a:t>
            </a:r>
            <a:r>
              <a:rPr lang="ko-KR" altLang="en-US" sz="2000" dirty="0"/>
              <a:t> 사용했다</a:t>
            </a:r>
            <a:r>
              <a:rPr lang="en-US" altLang="ko-KR" sz="2000" dirty="0"/>
              <a:t>.  </a:t>
            </a:r>
            <a:endParaRPr lang="ko-KR" altLang="en-US" sz="2000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787973"/>
              </p:ext>
            </p:extLst>
          </p:nvPr>
        </p:nvGraphicFramePr>
        <p:xfrm>
          <a:off x="1164102" y="2191265"/>
          <a:ext cx="9110689" cy="760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0689"/>
              </a:tblGrid>
              <a:tr h="39444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순수입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en-US" altLang="ko-KR" dirty="0" smtClean="0"/>
                        <a:t>(4</a:t>
                      </a:r>
                      <a:r>
                        <a:rPr lang="ko-KR" altLang="en-US" dirty="0" err="1" smtClean="0"/>
                        <a:t>천만원</a:t>
                      </a:r>
                      <a:r>
                        <a:rPr lang="en-US" altLang="ko-KR" dirty="0" smtClean="0"/>
                        <a:t>) =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수입 </a:t>
                      </a:r>
                      <a:r>
                        <a:rPr lang="en-US" altLang="ko-KR" dirty="0" smtClean="0"/>
                        <a:t>(5</a:t>
                      </a:r>
                      <a:r>
                        <a:rPr lang="ko-KR" altLang="en-US" dirty="0" err="1" smtClean="0"/>
                        <a:t>천만원</a:t>
                      </a:r>
                      <a:r>
                        <a:rPr lang="en-US" altLang="ko-KR" dirty="0" smtClean="0"/>
                        <a:t>) –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지출 </a:t>
                      </a:r>
                      <a:r>
                        <a:rPr lang="en-US" altLang="ko-KR" baseline="0" dirty="0" smtClean="0"/>
                        <a:t>(1</a:t>
                      </a:r>
                      <a:r>
                        <a:rPr lang="ko-KR" altLang="en-US" baseline="0" dirty="0" err="1" smtClean="0"/>
                        <a:t>천만원</a:t>
                      </a:r>
                      <a:r>
                        <a:rPr lang="en-US" altLang="ko-KR" baseline="0" dirty="0" smtClean="0"/>
                        <a:t>)    </a:t>
                      </a:r>
                      <a:r>
                        <a:rPr lang="en-US" altLang="ko-KR" baseline="0" dirty="0" smtClean="0">
                          <a:sym typeface="Wingdings" panose="05000000000000000000" pitchFamily="2" charset="2"/>
                        </a:rPr>
                        <a:t>  </a:t>
                      </a:r>
                      <a:r>
                        <a:rPr lang="ko-KR" altLang="en-US" baseline="0" dirty="0" smtClean="0">
                          <a:sym typeface="Wingdings" panose="05000000000000000000" pitchFamily="2" charset="2"/>
                        </a:rPr>
                        <a:t>일반적인 표현 </a:t>
                      </a:r>
                      <a:endParaRPr lang="ko-KR" alt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baseline="0" dirty="0" smtClean="0"/>
                        <a:t>이익  </a:t>
                      </a:r>
                      <a:r>
                        <a:rPr lang="en-US" altLang="ko-KR" b="1" dirty="0" smtClean="0"/>
                        <a:t>(4</a:t>
                      </a:r>
                      <a:r>
                        <a:rPr lang="ko-KR" altLang="en-US" b="1" dirty="0" err="1" smtClean="0"/>
                        <a:t>천만원</a:t>
                      </a:r>
                      <a:r>
                        <a:rPr lang="en-US" altLang="ko-KR" b="1" dirty="0" smtClean="0"/>
                        <a:t>)   = </a:t>
                      </a:r>
                      <a:r>
                        <a:rPr lang="ko-KR" altLang="en-US" b="1" baseline="0" dirty="0" smtClean="0"/>
                        <a:t> 수익</a:t>
                      </a:r>
                      <a:r>
                        <a:rPr lang="ko-KR" altLang="en-US" b="1" dirty="0" smtClean="0"/>
                        <a:t> </a:t>
                      </a:r>
                      <a:r>
                        <a:rPr lang="en-US" altLang="ko-KR" b="1" dirty="0" smtClean="0"/>
                        <a:t>(5</a:t>
                      </a:r>
                      <a:r>
                        <a:rPr lang="ko-KR" altLang="en-US" b="1" dirty="0" err="1" smtClean="0"/>
                        <a:t>천만원</a:t>
                      </a:r>
                      <a:r>
                        <a:rPr lang="en-US" altLang="ko-KR" b="1" dirty="0" smtClean="0"/>
                        <a:t>)</a:t>
                      </a:r>
                      <a:r>
                        <a:rPr lang="en-US" altLang="ko-KR" b="1" baseline="0" dirty="0" smtClean="0"/>
                        <a:t> - </a:t>
                      </a:r>
                      <a:r>
                        <a:rPr lang="ko-KR" altLang="en-US" b="1" baseline="0" dirty="0" smtClean="0"/>
                        <a:t>비용 </a:t>
                      </a:r>
                      <a:r>
                        <a:rPr lang="en-US" altLang="ko-KR" b="1" baseline="0" dirty="0" smtClean="0"/>
                        <a:t>(1</a:t>
                      </a:r>
                      <a:r>
                        <a:rPr lang="ko-KR" altLang="en-US" b="1" baseline="0" dirty="0" err="1" smtClean="0"/>
                        <a:t>천만원</a:t>
                      </a:r>
                      <a:r>
                        <a:rPr lang="en-US" altLang="ko-KR" b="1" baseline="0" dirty="0" smtClean="0"/>
                        <a:t>)    </a:t>
                      </a:r>
                      <a:r>
                        <a:rPr lang="en-US" altLang="ko-KR" b="1" baseline="0" dirty="0" smtClean="0">
                          <a:sym typeface="Wingdings" panose="05000000000000000000" pitchFamily="2" charset="2"/>
                        </a:rPr>
                        <a:t> </a:t>
                      </a:r>
                      <a:r>
                        <a:rPr lang="ko-KR" altLang="en-US" b="1" baseline="0" dirty="0" err="1" smtClean="0">
                          <a:sym typeface="Wingdings" panose="05000000000000000000" pitchFamily="2" charset="2"/>
                        </a:rPr>
                        <a:t>회계식</a:t>
                      </a:r>
                      <a:r>
                        <a:rPr lang="ko-KR" altLang="en-US" b="1" baseline="0" dirty="0" smtClean="0">
                          <a:sym typeface="Wingdings" panose="05000000000000000000" pitchFamily="2" charset="2"/>
                        </a:rPr>
                        <a:t> 표현 </a:t>
                      </a:r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원통 4"/>
          <p:cNvSpPr/>
          <p:nvPr/>
        </p:nvSpPr>
        <p:spPr>
          <a:xfrm>
            <a:off x="6543961" y="4072713"/>
            <a:ext cx="1360721" cy="2067744"/>
          </a:xfrm>
          <a:prstGeom prst="can">
            <a:avLst/>
          </a:prstGeom>
          <a:effectLst>
            <a:innerShdw blurRad="63500" dist="762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+mj-ea"/>
                <a:ea typeface="+mj-ea"/>
              </a:rPr>
              <a:t>수익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smtClean="0">
                <a:latin typeface="+mj-ea"/>
                <a:ea typeface="+mj-ea"/>
              </a:rPr>
              <a:t>5</a:t>
            </a:r>
            <a:r>
              <a:rPr lang="ko-KR" altLang="en-US" dirty="0" err="1" smtClean="0">
                <a:latin typeface="+mj-ea"/>
                <a:ea typeface="+mj-ea"/>
              </a:rPr>
              <a:t>천만원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6" name="등호 5"/>
          <p:cNvSpPr/>
          <p:nvPr/>
        </p:nvSpPr>
        <p:spPr>
          <a:xfrm>
            <a:off x="5361377" y="4851002"/>
            <a:ext cx="796681" cy="511165"/>
          </a:xfrm>
          <a:prstGeom prst="mathEqual">
            <a:avLst/>
          </a:prstGeom>
          <a:effectLst>
            <a:innerShdw blurRad="63500" dist="2413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순서도: 자기 디스크 6"/>
          <p:cNvSpPr/>
          <p:nvPr/>
        </p:nvSpPr>
        <p:spPr>
          <a:xfrm>
            <a:off x="3520176" y="5143831"/>
            <a:ext cx="1614292" cy="921779"/>
          </a:xfrm>
          <a:prstGeom prst="flowChartMagneticDisk">
            <a:avLst/>
          </a:prstGeom>
          <a:effectLst>
            <a:innerShdw blurRad="63500" dist="762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+mj-ea"/>
                <a:ea typeface="+mj-ea"/>
              </a:rPr>
              <a:t>이익</a:t>
            </a:r>
            <a:r>
              <a:rPr lang="en-US" altLang="ko-KR" dirty="0" smtClean="0">
                <a:latin typeface="+mj-ea"/>
                <a:ea typeface="+mj-ea"/>
              </a:rPr>
              <a:t>(4</a:t>
            </a:r>
            <a:r>
              <a:rPr lang="ko-KR" altLang="en-US" dirty="0" err="1" smtClean="0">
                <a:latin typeface="+mj-ea"/>
                <a:ea typeface="+mj-ea"/>
              </a:rPr>
              <a:t>천만원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8" name="순서도: 자기 디스크 7"/>
          <p:cNvSpPr/>
          <p:nvPr/>
        </p:nvSpPr>
        <p:spPr>
          <a:xfrm>
            <a:off x="3520176" y="4080006"/>
            <a:ext cx="1614292" cy="899832"/>
          </a:xfrm>
          <a:prstGeom prst="flowChartMagneticDisk">
            <a:avLst/>
          </a:prstGeom>
          <a:effectLst>
            <a:innerShdw blurRad="63500" dist="762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+mj-ea"/>
                <a:ea typeface="+mj-ea"/>
              </a:rPr>
              <a:t>비용</a:t>
            </a:r>
            <a:r>
              <a:rPr lang="en-US" altLang="ko-KR" dirty="0" smtClean="0">
                <a:latin typeface="+mj-ea"/>
                <a:ea typeface="+mj-ea"/>
              </a:rPr>
              <a:t>(1</a:t>
            </a:r>
            <a:r>
              <a:rPr lang="ko-KR" altLang="en-US" dirty="0" err="1" smtClean="0">
                <a:latin typeface="+mj-ea"/>
                <a:ea typeface="+mj-ea"/>
              </a:rPr>
              <a:t>천만원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0176" y="3629527"/>
            <a:ext cx="1234633" cy="30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    &lt;</a:t>
            </a:r>
            <a:r>
              <a:rPr lang="ko-KR" altLang="en-US" dirty="0" err="1" smtClean="0"/>
              <a:t>차변</a:t>
            </a:r>
            <a:r>
              <a:rPr lang="ko-KR" altLang="en-US" dirty="0" smtClean="0"/>
              <a:t> 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32209" y="3614033"/>
            <a:ext cx="1184223" cy="30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ko-KR" altLang="en-US" dirty="0"/>
              <a:t>대</a:t>
            </a:r>
            <a:r>
              <a:rPr lang="ko-KR" altLang="en-US" dirty="0" smtClean="0"/>
              <a:t>변 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706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손익계산서 </a:t>
            </a:r>
            <a:r>
              <a:rPr lang="en-US" altLang="ko-KR" dirty="0"/>
              <a:t>– </a:t>
            </a:r>
            <a:r>
              <a:rPr lang="ko-KR" altLang="en-US" dirty="0"/>
              <a:t>수익</a:t>
            </a:r>
            <a:r>
              <a:rPr lang="en-US" altLang="ko-KR" dirty="0"/>
              <a:t>,</a:t>
            </a:r>
            <a:r>
              <a:rPr lang="ko-KR" altLang="en-US" dirty="0"/>
              <a:t>비용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330778"/>
            <a:ext cx="10858500" cy="514622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ko-KR" altLang="en-US" sz="3200" b="1" dirty="0"/>
              <a:t>수익</a:t>
            </a:r>
            <a:r>
              <a:rPr lang="ko-KR" altLang="en-US" sz="3000" dirty="0"/>
              <a:t> </a:t>
            </a:r>
            <a:r>
              <a:rPr lang="en-US" altLang="ko-KR" sz="3000" dirty="0"/>
              <a:t>: </a:t>
            </a:r>
            <a:r>
              <a:rPr lang="ko-KR" altLang="en-US" sz="3000" dirty="0"/>
              <a:t>기업의 일정 기간 동안 경영활동의 결과로 번 돈</a:t>
            </a:r>
            <a:r>
              <a:rPr lang="en-US" altLang="ko-KR" sz="3000" dirty="0"/>
              <a:t>.</a:t>
            </a:r>
          </a:p>
          <a:p>
            <a:r>
              <a:rPr lang="ko-KR" altLang="en-US" b="1" dirty="0"/>
              <a:t>수익 종류</a:t>
            </a:r>
            <a:endParaRPr lang="en-US" altLang="ko-KR" b="1" dirty="0"/>
          </a:p>
          <a:p>
            <a:pPr marL="0" indent="0">
              <a:buNone/>
            </a:pPr>
            <a:r>
              <a:rPr lang="en-US" altLang="ko-KR" sz="2600" dirty="0"/>
              <a:t> - </a:t>
            </a:r>
            <a:r>
              <a:rPr lang="ko-KR" altLang="en-US" sz="2600" dirty="0"/>
              <a:t>상품매출 </a:t>
            </a:r>
            <a:r>
              <a:rPr lang="en-US" altLang="ko-KR" sz="2600" dirty="0"/>
              <a:t>, </a:t>
            </a:r>
            <a:r>
              <a:rPr lang="ko-KR" altLang="en-US" sz="2600" dirty="0"/>
              <a:t>이자수익</a:t>
            </a:r>
            <a:r>
              <a:rPr lang="en-US" altLang="ko-KR" sz="2600" dirty="0"/>
              <a:t>, </a:t>
            </a:r>
            <a:r>
              <a:rPr lang="ko-KR" altLang="en-US" sz="2600" dirty="0"/>
              <a:t>임대료</a:t>
            </a:r>
            <a:r>
              <a:rPr lang="en-US" altLang="ko-KR" sz="2600" dirty="0"/>
              <a:t>, </a:t>
            </a:r>
            <a:r>
              <a:rPr lang="ko-KR" altLang="en-US" sz="2600" dirty="0"/>
              <a:t>수수료수익</a:t>
            </a:r>
            <a:r>
              <a:rPr lang="en-US" altLang="ko-KR" sz="2600" dirty="0"/>
              <a:t>,</a:t>
            </a:r>
            <a:r>
              <a:rPr lang="ko-KR" altLang="en-US" sz="2600" dirty="0"/>
              <a:t>단기매매증권처분이익</a:t>
            </a:r>
            <a:r>
              <a:rPr lang="en-US" altLang="ko-KR" sz="2600" dirty="0"/>
              <a:t>, </a:t>
            </a:r>
          </a:p>
          <a:p>
            <a:pPr marL="0" indent="0">
              <a:buNone/>
            </a:pPr>
            <a:r>
              <a:rPr lang="en-US" altLang="ko-KR" sz="2600" dirty="0"/>
              <a:t>    </a:t>
            </a:r>
            <a:r>
              <a:rPr lang="ko-KR" altLang="en-US" sz="2600" dirty="0"/>
              <a:t>유형자산처분이익</a:t>
            </a:r>
            <a:r>
              <a:rPr lang="en-US" altLang="ko-KR" sz="2600" dirty="0"/>
              <a:t>, </a:t>
            </a:r>
            <a:r>
              <a:rPr lang="ko-KR" altLang="en-US" sz="2600" dirty="0" err="1"/>
              <a:t>잡이익</a:t>
            </a:r>
            <a:endParaRPr lang="en-US" altLang="ko-KR" sz="2600" dirty="0"/>
          </a:p>
          <a:p>
            <a:pPr marL="0" indent="0">
              <a:buNone/>
            </a:pPr>
            <a:endParaRPr lang="en-US" altLang="ko-KR" sz="2600" dirty="0"/>
          </a:p>
          <a:p>
            <a:pPr>
              <a:buFont typeface="Wingdings" panose="05000000000000000000" pitchFamily="2" charset="2"/>
              <a:buChar char="u"/>
            </a:pPr>
            <a:r>
              <a:rPr lang="ko-KR" altLang="en-US" sz="3200" b="1" dirty="0"/>
              <a:t>비용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/>
              <a:t>기업의 일정 </a:t>
            </a:r>
            <a:r>
              <a:rPr lang="ko-KR" altLang="en-US" dirty="0" err="1"/>
              <a:t>기간동안</a:t>
            </a:r>
            <a:r>
              <a:rPr lang="ko-KR" altLang="en-US" dirty="0"/>
              <a:t>  경영활동의 결과로 쓴 돈</a:t>
            </a:r>
            <a:r>
              <a:rPr lang="en-US" altLang="ko-KR" sz="2600" dirty="0"/>
              <a:t>.</a:t>
            </a:r>
          </a:p>
          <a:p>
            <a:r>
              <a:rPr lang="ko-KR" altLang="en-US" b="1" dirty="0"/>
              <a:t>비용 종류</a:t>
            </a:r>
            <a:endParaRPr lang="en-US" altLang="ko-KR" b="1" dirty="0"/>
          </a:p>
          <a:p>
            <a:pPr>
              <a:buFontTx/>
              <a:buChar char="-"/>
            </a:pPr>
            <a:r>
              <a:rPr lang="ko-KR" altLang="en-US" sz="2600" dirty="0"/>
              <a:t>상품매출손실</a:t>
            </a:r>
            <a:r>
              <a:rPr lang="en-US" altLang="ko-KR" sz="2600" dirty="0"/>
              <a:t>, </a:t>
            </a:r>
            <a:r>
              <a:rPr lang="ko-KR" altLang="en-US" sz="2600" dirty="0"/>
              <a:t>이자비용</a:t>
            </a:r>
            <a:r>
              <a:rPr lang="en-US" altLang="ko-KR" sz="2600" dirty="0"/>
              <a:t>, </a:t>
            </a:r>
            <a:r>
              <a:rPr lang="ko-KR" altLang="en-US" sz="2600" dirty="0"/>
              <a:t>임차료</a:t>
            </a:r>
            <a:r>
              <a:rPr lang="en-US" altLang="ko-KR" sz="2600" dirty="0"/>
              <a:t>, </a:t>
            </a:r>
            <a:r>
              <a:rPr lang="ko-KR" altLang="en-US" sz="2600" dirty="0"/>
              <a:t>수수료비용</a:t>
            </a:r>
            <a:r>
              <a:rPr lang="en-US" altLang="ko-KR" sz="2600" dirty="0"/>
              <a:t>, </a:t>
            </a:r>
            <a:r>
              <a:rPr lang="ko-KR" altLang="en-US" sz="2600" dirty="0"/>
              <a:t>급여</a:t>
            </a:r>
            <a:r>
              <a:rPr lang="en-US" altLang="ko-KR" sz="2600" dirty="0"/>
              <a:t>,</a:t>
            </a:r>
            <a:r>
              <a:rPr lang="ko-KR" altLang="en-US" sz="2600" dirty="0"/>
              <a:t>복리후생비</a:t>
            </a:r>
            <a:r>
              <a:rPr lang="en-US" altLang="ko-KR" sz="2600" dirty="0"/>
              <a:t>,</a:t>
            </a:r>
            <a:r>
              <a:rPr lang="ko-KR" altLang="en-US" sz="2600" dirty="0"/>
              <a:t>차량유지비</a:t>
            </a:r>
            <a:r>
              <a:rPr lang="en-US" altLang="ko-KR" sz="2600" dirty="0"/>
              <a:t>,</a:t>
            </a:r>
            <a:r>
              <a:rPr lang="ko-KR" altLang="en-US" sz="2600" dirty="0" smtClean="0"/>
              <a:t>여비교통비</a:t>
            </a:r>
            <a:r>
              <a:rPr lang="en-US" altLang="ko-KR" sz="2600" dirty="0" smtClean="0"/>
              <a:t>   </a:t>
            </a:r>
            <a:r>
              <a:rPr lang="ko-KR" altLang="en-US" sz="2600" dirty="0"/>
              <a:t>통신비</a:t>
            </a:r>
            <a:r>
              <a:rPr lang="en-US" altLang="ko-KR" sz="2600" dirty="0"/>
              <a:t>, </a:t>
            </a:r>
            <a:r>
              <a:rPr lang="ko-KR" altLang="en-US" sz="2600" dirty="0"/>
              <a:t>수도광열비</a:t>
            </a:r>
            <a:r>
              <a:rPr lang="en-US" altLang="ko-KR" sz="2600" dirty="0"/>
              <a:t>, </a:t>
            </a:r>
            <a:r>
              <a:rPr lang="ko-KR" altLang="en-US" sz="2600" dirty="0" err="1"/>
              <a:t>소모품비</a:t>
            </a:r>
            <a:r>
              <a:rPr lang="en-US" altLang="ko-KR" sz="2600" dirty="0"/>
              <a:t>, </a:t>
            </a:r>
            <a:r>
              <a:rPr lang="ko-KR" altLang="en-US" sz="2600" dirty="0"/>
              <a:t>접대비</a:t>
            </a:r>
            <a:r>
              <a:rPr lang="en-US" altLang="ko-KR" sz="2600" dirty="0"/>
              <a:t>, </a:t>
            </a:r>
            <a:r>
              <a:rPr lang="ko-KR" altLang="en-US" sz="2600" dirty="0" err="1"/>
              <a:t>세금과공과</a:t>
            </a:r>
            <a:r>
              <a:rPr lang="en-US" altLang="ko-KR" sz="2600" dirty="0"/>
              <a:t>, </a:t>
            </a:r>
            <a:r>
              <a:rPr lang="ko-KR" altLang="en-US" sz="2600" dirty="0"/>
              <a:t>보험료</a:t>
            </a:r>
            <a:r>
              <a:rPr lang="en-US" altLang="ko-KR" sz="2600" dirty="0"/>
              <a:t>, </a:t>
            </a:r>
            <a:r>
              <a:rPr lang="ko-KR" altLang="en-US" sz="2600" dirty="0"/>
              <a:t>광고선전비</a:t>
            </a:r>
            <a:r>
              <a:rPr lang="en-US" altLang="ko-KR" sz="2600" dirty="0"/>
              <a:t>, </a:t>
            </a:r>
            <a:r>
              <a:rPr lang="ko-KR" altLang="en-US" sz="2600" dirty="0"/>
              <a:t>운반비</a:t>
            </a:r>
            <a:r>
              <a:rPr lang="en-US" altLang="ko-KR" sz="2600" dirty="0"/>
              <a:t>,</a:t>
            </a:r>
            <a:r>
              <a:rPr lang="ko-KR" altLang="en-US" sz="2600" dirty="0" smtClean="0"/>
              <a:t>수선비</a:t>
            </a:r>
            <a:r>
              <a:rPr lang="en-US" altLang="ko-KR" sz="2600" dirty="0" smtClean="0"/>
              <a:t>,   </a:t>
            </a:r>
            <a:r>
              <a:rPr lang="ko-KR" altLang="en-US" sz="2600" dirty="0"/>
              <a:t>도서인쇄비</a:t>
            </a:r>
            <a:r>
              <a:rPr lang="en-US" altLang="ko-KR" sz="2600" dirty="0"/>
              <a:t>,</a:t>
            </a:r>
            <a:r>
              <a:rPr lang="ko-KR" altLang="en-US" sz="2600" dirty="0"/>
              <a:t>단기매매증권처분손실</a:t>
            </a:r>
            <a:r>
              <a:rPr lang="en-US" altLang="ko-KR" sz="2600" dirty="0"/>
              <a:t>, </a:t>
            </a:r>
            <a:r>
              <a:rPr lang="ko-KR" altLang="en-US" sz="2600" dirty="0"/>
              <a:t>유형자산처분손실</a:t>
            </a:r>
            <a:r>
              <a:rPr lang="en-US" altLang="ko-KR" sz="2600" dirty="0"/>
              <a:t>, </a:t>
            </a:r>
            <a:r>
              <a:rPr lang="ko-KR" altLang="en-US" sz="2600" dirty="0" err="1"/>
              <a:t>잡손실</a:t>
            </a:r>
            <a:r>
              <a:rPr lang="ko-KR" altLang="en-US" sz="2600" dirty="0"/>
              <a:t> </a:t>
            </a:r>
            <a:endParaRPr lang="en-US" altLang="ko-KR" sz="2600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413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회계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ko-KR" altLang="en-US" b="1" dirty="0" smtClean="0"/>
              <a:t>의의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 </a:t>
            </a:r>
            <a:r>
              <a:rPr lang="ko-KR" altLang="en-US" dirty="0" smtClean="0"/>
              <a:t>돈의 흐름을 장부에 기록하는 것</a:t>
            </a:r>
            <a:r>
              <a:rPr lang="en-US" altLang="ko-KR" dirty="0" smtClean="0"/>
              <a:t>.</a:t>
            </a:r>
          </a:p>
          <a:p>
            <a:pPr marL="514350" indent="-514350">
              <a:buAutoNum type="arabicPeriod"/>
            </a:pPr>
            <a:r>
              <a:rPr lang="ko-KR" altLang="en-US" b="1" dirty="0" smtClean="0"/>
              <a:t>회계분류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dirty="0" smtClean="0"/>
              <a:t>    </a:t>
            </a:r>
            <a:r>
              <a:rPr lang="ko-KR" altLang="en-US" sz="2600" b="1" dirty="0" smtClean="0"/>
              <a:t>재무회계</a:t>
            </a:r>
            <a:r>
              <a:rPr lang="ko-KR" altLang="en-US" sz="2600" dirty="0" smtClean="0"/>
              <a:t> </a:t>
            </a:r>
            <a:r>
              <a:rPr lang="en-US" altLang="ko-KR" sz="2600" dirty="0" smtClean="0"/>
              <a:t>: </a:t>
            </a:r>
            <a:r>
              <a:rPr lang="ko-KR" altLang="en-US" sz="2600" dirty="0" smtClean="0"/>
              <a:t>기업의 외부 정보이용자인 투자자</a:t>
            </a:r>
            <a:r>
              <a:rPr lang="en-US" altLang="ko-KR" sz="2600" dirty="0" smtClean="0"/>
              <a:t>,</a:t>
            </a:r>
            <a:r>
              <a:rPr lang="ko-KR" altLang="en-US" sz="2600" dirty="0" err="1" smtClean="0"/>
              <a:t>채권자등에게</a:t>
            </a:r>
            <a:r>
              <a:rPr lang="ko-KR" altLang="en-US" sz="2600" dirty="0" smtClean="0"/>
              <a:t> 경제    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        </a:t>
            </a:r>
            <a:r>
              <a:rPr lang="ko-KR" altLang="en-US" sz="2600" dirty="0" smtClean="0"/>
              <a:t>적 의사결정에</a:t>
            </a:r>
            <a:r>
              <a:rPr lang="en-US" altLang="ko-KR" sz="2600" dirty="0" smtClean="0"/>
              <a:t> </a:t>
            </a:r>
            <a:r>
              <a:rPr lang="ko-KR" altLang="en-US" sz="2600" dirty="0" smtClean="0"/>
              <a:t>유용한 정보를 제공하는 것을 목적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외부용</a:t>
            </a:r>
            <a:r>
              <a:rPr lang="en-US" altLang="ko-KR" sz="2000" dirty="0" smtClean="0"/>
              <a:t>)</a:t>
            </a:r>
          </a:p>
          <a:p>
            <a:pPr marL="0" indent="0">
              <a:buNone/>
            </a:pP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b="1" dirty="0"/>
              <a:t> </a:t>
            </a:r>
            <a:r>
              <a:rPr lang="en-US" altLang="ko-KR" sz="2600" b="1" dirty="0" smtClean="0"/>
              <a:t>   </a:t>
            </a:r>
            <a:r>
              <a:rPr lang="ko-KR" altLang="en-US" sz="2600" b="1" dirty="0" smtClean="0"/>
              <a:t>관리회계 </a:t>
            </a:r>
            <a:r>
              <a:rPr lang="en-US" altLang="ko-KR" sz="2600" dirty="0" smtClean="0"/>
              <a:t>: </a:t>
            </a:r>
            <a:r>
              <a:rPr lang="ko-KR" altLang="en-US" sz="2600" dirty="0" smtClean="0"/>
              <a:t>기업의 내부정보이용자인 경영진에게 관리적 의사 결정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        </a:t>
            </a:r>
            <a:r>
              <a:rPr lang="ko-KR" altLang="en-US" sz="2600" dirty="0" smtClean="0"/>
              <a:t>에 유용한 정보를 제공하는 것을 목적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내부용</a:t>
            </a:r>
            <a:r>
              <a:rPr lang="en-US" altLang="ko-KR" sz="2000" dirty="0" smtClean="0"/>
              <a:t>)</a:t>
            </a:r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</a:t>
            </a:r>
            <a:r>
              <a:rPr lang="ko-KR" altLang="en-US" sz="2600" b="1" dirty="0" smtClean="0"/>
              <a:t>세무회계</a:t>
            </a:r>
            <a:r>
              <a:rPr lang="ko-KR" altLang="en-US" sz="2600" dirty="0" smtClean="0"/>
              <a:t> </a:t>
            </a:r>
            <a:r>
              <a:rPr lang="en-US" altLang="ko-KR" sz="2600" dirty="0" smtClean="0"/>
              <a:t>: </a:t>
            </a:r>
            <a:r>
              <a:rPr lang="ko-KR" altLang="en-US" sz="2600" dirty="0" smtClean="0"/>
              <a:t>기업의 외부정보이용자인 세무관서에 일정기간의 과세 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       </a:t>
            </a:r>
            <a:r>
              <a:rPr lang="ko-KR" altLang="en-US" sz="2600" dirty="0" smtClean="0"/>
              <a:t> 소득을 세법규정에 </a:t>
            </a:r>
            <a:r>
              <a:rPr lang="en-US" altLang="ko-KR" sz="2600" dirty="0" smtClean="0"/>
              <a:t> </a:t>
            </a:r>
            <a:r>
              <a:rPr lang="ko-KR" altLang="en-US" sz="2600" dirty="0" smtClean="0"/>
              <a:t>따라 시무신고를 적절하게 수행하는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/>
              <a:t> </a:t>
            </a:r>
            <a:r>
              <a:rPr lang="en-US" altLang="ko-KR" sz="2600" dirty="0" smtClean="0"/>
              <a:t>               </a:t>
            </a:r>
            <a:r>
              <a:rPr lang="ko-KR" altLang="en-US" sz="2600" dirty="0" smtClean="0"/>
              <a:t> 것을 목적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76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손익계산서 </a:t>
            </a:r>
            <a:r>
              <a:rPr lang="en-US" altLang="ko-KR" dirty="0"/>
              <a:t>- </a:t>
            </a:r>
            <a:r>
              <a:rPr lang="ko-KR" altLang="en-US" dirty="0"/>
              <a:t>연습문제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b="1" dirty="0"/>
              <a:t>3. </a:t>
            </a:r>
            <a:r>
              <a:rPr lang="ko-KR" altLang="ko-KR" b="1" dirty="0"/>
              <a:t>다음 계정과목을 수익</a:t>
            </a:r>
            <a:r>
              <a:rPr lang="en-US" altLang="ko-KR" b="1" dirty="0"/>
              <a:t>,</a:t>
            </a:r>
            <a:r>
              <a:rPr lang="ko-KR" altLang="ko-KR" b="1" dirty="0"/>
              <a:t>비용 으로 분류 하기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3335477"/>
              </p:ext>
            </p:extLst>
          </p:nvPr>
        </p:nvGraphicFramePr>
        <p:xfrm>
          <a:off x="1165354" y="1867560"/>
          <a:ext cx="10108734" cy="3830326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072116"/>
                <a:gridCol w="1414429"/>
                <a:gridCol w="1784412"/>
                <a:gridCol w="1467823"/>
                <a:gridCol w="1684977"/>
                <a:gridCol w="1684977"/>
              </a:tblGrid>
              <a:tr h="4307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effectLst/>
                        </a:rPr>
                        <a:t>과목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effectLst/>
                        </a:rPr>
                        <a:t>분류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effectLst/>
                        </a:rPr>
                        <a:t>과목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effectLst/>
                        </a:rPr>
                        <a:t>분류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effectLst/>
                        </a:rPr>
                        <a:t>과목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kern="100" dirty="0">
                          <a:effectLst/>
                        </a:rPr>
                        <a:t>분류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기 부 금 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세 금 과 공 과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임 대 </a:t>
                      </a:r>
                      <a:r>
                        <a:rPr lang="ko-KR" altLang="en-US" sz="18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료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유형자산처분이익</a:t>
                      </a:r>
                      <a:endParaRPr lang="en-US" altLang="ko-KR" sz="1800" b="0" kern="10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이 자 수 </a:t>
                      </a:r>
                      <a:r>
                        <a:rPr lang="ko-KR" altLang="en-US" sz="18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익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급   여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배 당 금 수 </a:t>
                      </a:r>
                      <a:r>
                        <a:rPr lang="ko-KR" altLang="en-US" sz="1800" b="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익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접 대 비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외 환 차 </a:t>
                      </a:r>
                      <a:r>
                        <a:rPr lang="ko-KR" altLang="en-US" sz="18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익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소 모 품 비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여 비 교 통 비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 도 광 열 비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잡</a:t>
                      </a: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이 </a:t>
                      </a:r>
                      <a:r>
                        <a:rPr lang="ko-KR" altLang="en-US" sz="1800" b="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익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광 고 선 전 비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차 량 유 지 비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도 서 인 쇄 비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임차료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보 험 </a:t>
                      </a:r>
                      <a:r>
                        <a:rPr lang="ko-KR" altLang="en-US" sz="1800" kern="10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료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복 리 후 생 비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통신비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 선 비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29109" y="2298056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73901" y="5202355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67382" y="4738741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7382" y="4249478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8827" y="4738741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93556" y="4282862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95627" y="4719509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103446" y="5252397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7382" y="2308844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04453" y="5202355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73839" y="2768224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29109" y="3774999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03446" y="3762298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67382" y="3269786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7382" y="3774998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비용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29109" y="2805650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수익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73839" y="2300314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수익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67382" y="2772834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수익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29109" y="3300520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수익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085935" y="3306244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수익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41749" y="4257844"/>
            <a:ext cx="815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</a:rPr>
              <a:t>수익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0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손익계산서 </a:t>
            </a:r>
            <a:r>
              <a:rPr lang="en-US" altLang="ko-KR" dirty="0" smtClean="0"/>
              <a:t>–</a:t>
            </a:r>
            <a:r>
              <a:rPr lang="ko-KR" altLang="en-US" dirty="0" err="1" smtClean="0"/>
              <a:t>당기순이익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400" b="1" kern="100" dirty="0" smtClean="0">
                <a:cs typeface="Times New Roman" panose="02020603050405020304" pitchFamily="18" charset="0"/>
              </a:rPr>
              <a:t>Ex)</a:t>
            </a:r>
            <a:r>
              <a:rPr lang="ko-KR" altLang="ko-KR" sz="2400" b="1" kern="100" dirty="0" smtClean="0">
                <a:cs typeface="Times New Roman" panose="02020603050405020304" pitchFamily="18" charset="0"/>
              </a:rPr>
              <a:t>부여상회의 </a:t>
            </a:r>
            <a:r>
              <a:rPr lang="ko-KR" altLang="ko-KR" sz="2400" b="1" kern="100" dirty="0">
                <a:cs typeface="Times New Roman" panose="02020603050405020304" pitchFamily="18" charset="0"/>
              </a:rPr>
              <a:t>수익</a:t>
            </a:r>
            <a:r>
              <a:rPr lang="en-US" altLang="ko-KR" sz="2400" b="1" kern="100" dirty="0">
                <a:cs typeface="Times New Roman" panose="02020603050405020304" pitchFamily="18" charset="0"/>
              </a:rPr>
              <a:t>,</a:t>
            </a:r>
            <a:r>
              <a:rPr lang="ko-KR" altLang="ko-KR" sz="2400" b="1" kern="100" dirty="0">
                <a:cs typeface="Times New Roman" panose="02020603050405020304" pitchFamily="18" charset="0"/>
              </a:rPr>
              <a:t>비용에 대한 자료에 의하여 포괄손익계산서 작성하기 </a:t>
            </a:r>
            <a:endParaRPr lang="ko-KR" altLang="ko-KR" sz="2400" kern="1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315791" y="1763767"/>
            <a:ext cx="9560418" cy="7880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indent="127004">
              <a:lnSpc>
                <a:spcPct val="107000"/>
              </a:lnSpc>
              <a:spcAft>
                <a:spcPts val="800"/>
              </a:spcAft>
            </a:pP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상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품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매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출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15,000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수수료수익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5,000     </a:t>
            </a:r>
            <a:r>
              <a:rPr lang="ko-KR" altLang="ko-KR" sz="1801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잡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이 </a:t>
            </a:r>
            <a:r>
              <a:rPr lang="ko-KR" altLang="ko-KR" sz="1801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익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,000  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급 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여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5,000</a:t>
            </a:r>
            <a:endParaRPr lang="ko-KR" altLang="ko-KR" sz="180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indent="127004">
              <a:lnSpc>
                <a:spcPct val="107000"/>
              </a:lnSpc>
              <a:spcAft>
                <a:spcPts val="800"/>
              </a:spcAft>
            </a:pP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통 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신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비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2,000 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여비교통비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1,000    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임 차 </a:t>
            </a:r>
            <a:r>
              <a:rPr lang="ko-KR" altLang="ko-KR" sz="1801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료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2,000    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도서 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인쇄비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3,000 </a:t>
            </a:r>
            <a:endParaRPr lang="ko-KR" altLang="ko-KR" sz="180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524000" y="2759166"/>
            <a:ext cx="8196942" cy="78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64">
              <a:lnSpc>
                <a:spcPct val="107000"/>
              </a:lnSpc>
              <a:spcAft>
                <a:spcPts val="800"/>
              </a:spcAft>
            </a:pPr>
            <a:r>
              <a:rPr lang="ko-KR" altLang="ko-KR" sz="1801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포 괄 손 </a:t>
            </a:r>
            <a:r>
              <a:rPr lang="ko-KR" altLang="ko-KR" sz="1801" b="1" u="sng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익</a:t>
            </a:r>
            <a:r>
              <a:rPr lang="ko-KR" altLang="ko-KR" sz="1801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계 산 서</a:t>
            </a:r>
            <a:endParaRPr lang="ko-KR" altLang="ko-KR" sz="180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              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201x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월 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일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~</a:t>
            </a:r>
            <a:r>
              <a:rPr lang="en-US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201x</a:t>
            </a:r>
            <a:r>
              <a:rPr lang="ko-KR" altLang="ko-KR" sz="1801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12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월 </a:t>
            </a:r>
            <a:r>
              <a:rPr lang="en-US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31</a:t>
            </a:r>
            <a:r>
              <a:rPr lang="ko-KR" altLang="ko-KR" sz="1801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일까지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912794"/>
              </p:ext>
            </p:extLst>
          </p:nvPr>
        </p:nvGraphicFramePr>
        <p:xfrm>
          <a:off x="1241333" y="3570515"/>
          <a:ext cx="8216217" cy="2471057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27714"/>
                <a:gridCol w="1880395"/>
                <a:gridCol w="2241072"/>
                <a:gridCol w="1867036"/>
              </a:tblGrid>
              <a:tr h="310388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비</a:t>
                      </a:r>
                      <a:r>
                        <a:rPr lang="en-US" sz="1600" kern="100" dirty="0">
                          <a:effectLst/>
                        </a:rPr>
                        <a:t>       </a:t>
                      </a:r>
                      <a:r>
                        <a:rPr lang="ko-KR" sz="1600" kern="100" dirty="0">
                          <a:effectLst/>
                        </a:rPr>
                        <a:t>용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금</a:t>
                      </a:r>
                      <a:r>
                        <a:rPr lang="en-US" sz="1600" kern="100" dirty="0">
                          <a:effectLst/>
                        </a:rPr>
                        <a:t>      </a:t>
                      </a:r>
                      <a:r>
                        <a:rPr lang="ko-KR" sz="1600" kern="100" dirty="0">
                          <a:effectLst/>
                        </a:rPr>
                        <a:t>액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        </a:t>
                      </a:r>
                      <a:r>
                        <a:rPr lang="ko-KR" sz="1600" kern="100" dirty="0">
                          <a:effectLst/>
                        </a:rPr>
                        <a:t>수</a:t>
                      </a:r>
                      <a:r>
                        <a:rPr lang="en-US" sz="1600" kern="100" dirty="0">
                          <a:effectLst/>
                        </a:rPr>
                        <a:t>       </a:t>
                      </a:r>
                      <a:r>
                        <a:rPr lang="ko-KR" sz="1600" kern="100" dirty="0" err="1">
                          <a:effectLst/>
                        </a:rPr>
                        <a:t>익</a:t>
                      </a:r>
                      <a:r>
                        <a:rPr lang="ko-KR" sz="1600" kern="100" dirty="0">
                          <a:effectLst/>
                        </a:rPr>
                        <a:t> 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금</a:t>
                      </a:r>
                      <a:r>
                        <a:rPr lang="en-US" sz="1600" kern="100" dirty="0">
                          <a:effectLst/>
                        </a:rPr>
                        <a:t>       </a:t>
                      </a:r>
                      <a:r>
                        <a:rPr lang="ko-KR" sz="1600" kern="100" dirty="0">
                          <a:effectLst/>
                        </a:rPr>
                        <a:t>액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</a:tr>
              <a:tr h="18520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en-US" sz="1600" b="0" kern="100" dirty="0" smtClean="0">
                          <a:effectLst/>
                        </a:rPr>
                        <a:t> </a:t>
                      </a:r>
                      <a:r>
                        <a:rPr lang="ko-KR" altLang="en-US" sz="1600" b="0" kern="100" dirty="0" smtClean="0">
                          <a:effectLst/>
                        </a:rPr>
                        <a:t>급          여 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ko-KR" altLang="en-US" sz="1600" b="0" kern="100" dirty="0" smtClean="0">
                          <a:effectLst/>
                        </a:rPr>
                        <a:t>통   신   비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ko-KR" altLang="en-US" sz="1600" b="0" kern="100" dirty="0" smtClean="0">
                          <a:effectLst/>
                        </a:rPr>
                        <a:t>여비교통비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ko-KR" altLang="en-US" sz="1600" b="0" kern="100" dirty="0" smtClean="0">
                          <a:effectLst/>
                        </a:rPr>
                        <a:t>임   차   </a:t>
                      </a:r>
                      <a:r>
                        <a:rPr lang="ko-KR" altLang="en-US" sz="1600" b="0" kern="100" dirty="0" err="1" smtClean="0">
                          <a:effectLst/>
                        </a:rPr>
                        <a:t>료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ko-KR" altLang="en-US" sz="1600" b="0" kern="100" dirty="0" smtClean="0">
                          <a:effectLst/>
                        </a:rPr>
                        <a:t>도서인쇄비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ko-KR" altLang="en-US" sz="1600" kern="100" dirty="0" smtClean="0">
                          <a:effectLst/>
                        </a:rPr>
                        <a:t>상 품 매 출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수수료수익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err="1" smtClean="0">
                          <a:effectLst/>
                        </a:rPr>
                        <a:t>잡</a:t>
                      </a:r>
                      <a:r>
                        <a:rPr lang="ko-KR" altLang="en-US" sz="1600" kern="100" dirty="0" smtClean="0">
                          <a:effectLst/>
                        </a:rPr>
                        <a:t>   이   </a:t>
                      </a:r>
                      <a:r>
                        <a:rPr lang="ko-KR" altLang="en-US" sz="1600" kern="100" dirty="0" err="1" smtClean="0">
                          <a:effectLst/>
                        </a:rPr>
                        <a:t>익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 3,000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866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23,000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23,000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75534" y="515920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 smtClean="0">
                <a:solidFill>
                  <a:srgbClr val="FF0000"/>
                </a:solidFill>
              </a:rPr>
              <a:t>당기순이익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456" y="5159205"/>
            <a:ext cx="832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10,000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2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얼마에요 </a:t>
            </a:r>
            <a:r>
              <a:rPr lang="ko-KR" altLang="en-US" dirty="0" smtClean="0"/>
              <a:t>손익계산서 </a:t>
            </a:r>
            <a:r>
              <a:rPr lang="ko-KR" altLang="en-US" dirty="0"/>
              <a:t>화면</a:t>
            </a:r>
            <a:r>
              <a:rPr lang="en-US" altLang="ko-KR" dirty="0"/>
              <a:t>(</a:t>
            </a:r>
            <a:r>
              <a:rPr lang="ko-KR" altLang="en-US" dirty="0"/>
              <a:t>얼마에요</a:t>
            </a:r>
            <a:r>
              <a:rPr lang="en-US" altLang="ko-KR" dirty="0"/>
              <a:t>3.0)</a:t>
            </a:r>
            <a:endParaRPr lang="ko-KR" altLang="en-US" dirty="0"/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42768"/>
            <a:ext cx="10515600" cy="449497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직사각형 2"/>
          <p:cNvSpPr/>
          <p:nvPr/>
        </p:nvSpPr>
        <p:spPr>
          <a:xfrm>
            <a:off x="838200" y="5450889"/>
            <a:ext cx="10515600" cy="310719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48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손익계산서 </a:t>
            </a:r>
            <a:r>
              <a:rPr lang="en-US" altLang="ko-KR" dirty="0"/>
              <a:t>–</a:t>
            </a:r>
            <a:r>
              <a:rPr lang="ko-KR" altLang="en-US" dirty="0" err="1" smtClean="0"/>
              <a:t>당기순손실</a:t>
            </a:r>
            <a:r>
              <a:rPr lang="en-US" altLang="ko-KR" dirty="0" smtClean="0"/>
              <a:t>(</a:t>
            </a:r>
            <a:r>
              <a:rPr lang="ko-KR" altLang="en-US" dirty="0"/>
              <a:t>예제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ko-KR" sz="2400" b="1" dirty="0"/>
              <a:t>미래상점의 수익</a:t>
            </a:r>
            <a:r>
              <a:rPr lang="en-US" altLang="ko-KR" sz="2400" b="1" dirty="0"/>
              <a:t>,</a:t>
            </a:r>
            <a:r>
              <a:rPr lang="ko-KR" altLang="ko-KR" sz="2400" b="1" dirty="0"/>
              <a:t>비용에 대한 자료에 의하여 </a:t>
            </a:r>
            <a:r>
              <a:rPr lang="ko-KR" altLang="ko-KR" sz="2400" b="1" dirty="0" smtClean="0"/>
              <a:t>손익계산서 작성하기</a:t>
            </a:r>
            <a:endParaRPr lang="en-US" altLang="ko-KR" sz="2400" b="1" dirty="0" smtClean="0"/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118115" y="2020408"/>
            <a:ext cx="9527689" cy="7876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indent="127000">
              <a:lnSpc>
                <a:spcPct val="107000"/>
              </a:lnSpc>
              <a:spcAft>
                <a:spcPts val="800"/>
              </a:spcAft>
            </a:pPr>
            <a:r>
              <a:rPr lang="ko-KR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상품매출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</a:t>
            </a:r>
            <a:r>
              <a:rPr lang="ko-KR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30,000     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임 대 </a:t>
            </a:r>
            <a:r>
              <a:rPr lang="ko-KR" altLang="ko-KR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료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5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,000     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여비교통비 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8,000       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급 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여 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25,000</a:t>
            </a:r>
            <a:endParaRPr lang="ko-KR" altLang="ko-KR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indent="127000">
              <a:lnSpc>
                <a:spcPct val="107000"/>
              </a:lnSpc>
              <a:spcAft>
                <a:spcPts val="800"/>
              </a:spcAft>
            </a:pPr>
            <a:r>
              <a:rPr lang="ko-KR" altLang="ko-KR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세금과공과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5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,000    </a:t>
            </a:r>
            <a:r>
              <a:rPr lang="ko-KR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수도광열비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5,000   </a:t>
            </a:r>
            <a:r>
              <a:rPr lang="ko-KR" altLang="en-US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복리후생비 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4,000</a:t>
            </a:r>
            <a:endParaRPr lang="ko-KR" altLang="ko-KR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100647" y="2966841"/>
            <a:ext cx="8196943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0">
              <a:lnSpc>
                <a:spcPct val="107000"/>
              </a:lnSpc>
              <a:spcAft>
                <a:spcPts val="800"/>
              </a:spcAft>
            </a:pPr>
            <a:r>
              <a:rPr lang="ko-KR" altLang="ko-KR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포 괄 손 </a:t>
            </a:r>
            <a:r>
              <a:rPr lang="ko-KR" altLang="ko-KR" b="1" u="sng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익</a:t>
            </a:r>
            <a:r>
              <a:rPr lang="ko-KR" altLang="ko-KR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계 산 서</a:t>
            </a:r>
            <a:endParaRPr lang="ko-KR" altLang="ko-KR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                 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201x</a:t>
            </a:r>
            <a:r>
              <a:rPr lang="ko-KR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월 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일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~</a:t>
            </a:r>
            <a:r>
              <a:rPr lang="en-US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201x</a:t>
            </a:r>
            <a:r>
              <a:rPr lang="ko-KR" altLang="ko-KR" kern="10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년 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12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월 </a:t>
            </a:r>
            <a:r>
              <a:rPr lang="en-US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31</a:t>
            </a:r>
            <a:r>
              <a:rPr lang="ko-KR" altLang="ko-KR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일까지</a:t>
            </a:r>
            <a:endParaRPr lang="ko-KR" altLang="ko-KR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068975"/>
              </p:ext>
            </p:extLst>
          </p:nvPr>
        </p:nvGraphicFramePr>
        <p:xfrm>
          <a:off x="1817981" y="3778192"/>
          <a:ext cx="8216217" cy="218458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27714"/>
                <a:gridCol w="1880395"/>
                <a:gridCol w="2241072"/>
                <a:gridCol w="1867036"/>
              </a:tblGrid>
              <a:tr h="310388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비</a:t>
                      </a:r>
                      <a:r>
                        <a:rPr lang="en-US" sz="1600" kern="100" dirty="0">
                          <a:effectLst/>
                        </a:rPr>
                        <a:t>       </a:t>
                      </a:r>
                      <a:r>
                        <a:rPr lang="ko-KR" sz="1600" kern="100" dirty="0">
                          <a:effectLst/>
                        </a:rPr>
                        <a:t>용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금</a:t>
                      </a:r>
                      <a:r>
                        <a:rPr lang="en-US" sz="1600" kern="100" dirty="0">
                          <a:effectLst/>
                        </a:rPr>
                        <a:t>      </a:t>
                      </a:r>
                      <a:r>
                        <a:rPr lang="ko-KR" sz="1600" kern="100" dirty="0">
                          <a:effectLst/>
                        </a:rPr>
                        <a:t>액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 </a:t>
                      </a:r>
                      <a:r>
                        <a:rPr lang="ko-KR" sz="1600" kern="100" dirty="0" smtClean="0">
                          <a:effectLst/>
                        </a:rPr>
                        <a:t>수</a:t>
                      </a:r>
                      <a:r>
                        <a:rPr lang="en-US" sz="1600" kern="100" dirty="0" smtClean="0">
                          <a:effectLst/>
                        </a:rPr>
                        <a:t>       </a:t>
                      </a:r>
                      <a:r>
                        <a:rPr lang="ko-KR" sz="1600" kern="100" dirty="0" err="1">
                          <a:effectLst/>
                        </a:rPr>
                        <a:t>익</a:t>
                      </a:r>
                      <a:r>
                        <a:rPr lang="ko-KR" sz="1600" kern="100" dirty="0">
                          <a:effectLst/>
                        </a:rPr>
                        <a:t> 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금</a:t>
                      </a:r>
                      <a:r>
                        <a:rPr lang="en-US" sz="1600" kern="100" dirty="0">
                          <a:effectLst/>
                        </a:rPr>
                        <a:t>       </a:t>
                      </a:r>
                      <a:r>
                        <a:rPr lang="ko-KR" sz="1600" kern="100" dirty="0">
                          <a:effectLst/>
                        </a:rPr>
                        <a:t>액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</a:tr>
              <a:tr h="151943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ko-KR" altLang="en-US" sz="1600" b="0" kern="100" dirty="0" smtClean="0">
                          <a:effectLst/>
                        </a:rPr>
                        <a:t>급         여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ko-KR" altLang="en-US" sz="1600" b="0" kern="100" dirty="0" smtClean="0">
                          <a:effectLst/>
                        </a:rPr>
                        <a:t>여비교통비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ko-KR" altLang="en-US" sz="1600" b="0" kern="100" dirty="0" err="1" smtClean="0">
                          <a:effectLst/>
                        </a:rPr>
                        <a:t>세금과공과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r>
                        <a:rPr lang="ko-KR" altLang="en-US" sz="1600" b="0" kern="100" dirty="0" smtClean="0">
                          <a:effectLst/>
                        </a:rPr>
                        <a:t>수도광열비 </a:t>
                      </a:r>
                      <a:endParaRPr lang="en-US" altLang="ko-KR" sz="1600" b="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b="0" kern="100" dirty="0" smtClean="0">
                          <a:effectLst/>
                        </a:rPr>
                        <a:t> 복리후생비</a:t>
                      </a:r>
                      <a:endParaRPr lang="en-US" altLang="ko-KR" sz="1600" b="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 </a:t>
                      </a:r>
                      <a:endParaRPr lang="ko-KR" sz="1600" b="0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 8,000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 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 5,000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6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4,000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상 품 매 출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임   대   </a:t>
                      </a:r>
                      <a:r>
                        <a:rPr lang="ko-KR" altLang="en-US" sz="1600" kern="100" dirty="0" err="1" smtClean="0">
                          <a:effectLst/>
                        </a:rPr>
                        <a:t>료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 30,000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 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chemeClr val="accent5"/>
                          </a:solidFill>
                          <a:effectLst/>
                        </a:rPr>
                        <a:t>   </a:t>
                      </a:r>
                      <a:endParaRPr lang="ko-KR" sz="1600" kern="100" dirty="0">
                        <a:solidFill>
                          <a:schemeClr val="accent5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866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47,000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47,000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00799" y="4580876"/>
            <a:ext cx="142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err="1" smtClean="0">
                <a:solidFill>
                  <a:srgbClr val="0070C0"/>
                </a:solidFill>
              </a:rPr>
              <a:t>당기순손실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9453" y="4580876"/>
            <a:ext cx="939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12,000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5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얼마에요 </a:t>
            </a:r>
            <a:r>
              <a:rPr lang="ko-KR" altLang="en-US" dirty="0" smtClean="0"/>
              <a:t>손익계산서 </a:t>
            </a:r>
            <a:r>
              <a:rPr lang="ko-KR" altLang="en-US" dirty="0"/>
              <a:t>화면</a:t>
            </a:r>
            <a:r>
              <a:rPr lang="en-US" altLang="ko-KR" dirty="0"/>
              <a:t>(</a:t>
            </a:r>
            <a:r>
              <a:rPr lang="ko-KR" altLang="en-US" dirty="0"/>
              <a:t>얼마에요</a:t>
            </a:r>
            <a:r>
              <a:rPr lang="en-US" altLang="ko-KR" dirty="0"/>
              <a:t>3.0)</a:t>
            </a:r>
            <a:endParaRPr lang="ko-KR" altLang="en-US" dirty="0"/>
          </a:p>
        </p:txBody>
      </p:sp>
      <p:pic>
        <p:nvPicPr>
          <p:cNvPr id="3" name="내용 개체 틀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07343"/>
            <a:ext cx="10515600" cy="433213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" name="직사각형 3"/>
          <p:cNvSpPr/>
          <p:nvPr/>
        </p:nvSpPr>
        <p:spPr>
          <a:xfrm>
            <a:off x="887766" y="5628441"/>
            <a:ext cx="10439400" cy="27552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164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손익계산서</a:t>
            </a:r>
            <a:r>
              <a:rPr lang="en-US" altLang="ko-KR" dirty="0" smtClean="0"/>
              <a:t>-</a:t>
            </a:r>
            <a:r>
              <a:rPr lang="ko-KR" altLang="en-US" dirty="0" smtClean="0"/>
              <a:t>연습문제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b="1" dirty="0" smtClean="0"/>
              <a:t>4. </a:t>
            </a:r>
            <a:r>
              <a:rPr lang="ko-KR" altLang="ko-KR" sz="2000" b="1" dirty="0"/>
              <a:t>강릉상사의 </a:t>
            </a:r>
            <a:r>
              <a:rPr lang="ko-KR" altLang="ko-KR" sz="2000" b="1" dirty="0" smtClean="0"/>
              <a:t>수익과 </a:t>
            </a:r>
            <a:r>
              <a:rPr lang="ko-KR" altLang="ko-KR" sz="2000" b="1" dirty="0"/>
              <a:t>비용에 관한 다음 자료에 의하여 손익계산서를 작성하기 </a:t>
            </a:r>
            <a:endParaRPr lang="ko-KR" altLang="ko-KR" sz="2000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313310" y="1803347"/>
            <a:ext cx="9338215" cy="8681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ko-KR" sz="1600" dirty="0" smtClean="0">
                <a:solidFill>
                  <a:schemeClr val="tx1"/>
                </a:solidFill>
              </a:rPr>
              <a:t>상품매출</a:t>
            </a:r>
            <a:r>
              <a:rPr lang="en-US" altLang="ko-KR" sz="1600" dirty="0" smtClean="0">
                <a:solidFill>
                  <a:schemeClr val="tx1"/>
                </a:solidFill>
              </a:rPr>
              <a:t> 32,000     </a:t>
            </a:r>
            <a:r>
              <a:rPr lang="ko-KR" altLang="ko-KR" sz="1600" dirty="0">
                <a:solidFill>
                  <a:schemeClr val="tx1"/>
                </a:solidFill>
              </a:rPr>
              <a:t>수수료수익 </a:t>
            </a:r>
            <a:r>
              <a:rPr lang="en-US" altLang="ko-KR" sz="1600" dirty="0" smtClean="0">
                <a:solidFill>
                  <a:schemeClr val="tx1"/>
                </a:solidFill>
              </a:rPr>
              <a:t>8,000      </a:t>
            </a:r>
            <a:r>
              <a:rPr lang="ko-KR" altLang="ko-KR" sz="1600" dirty="0" smtClean="0">
                <a:solidFill>
                  <a:schemeClr val="tx1"/>
                </a:solidFill>
              </a:rPr>
              <a:t>임 </a:t>
            </a:r>
            <a:r>
              <a:rPr lang="ko-KR" altLang="ko-KR" sz="1600" dirty="0">
                <a:solidFill>
                  <a:schemeClr val="tx1"/>
                </a:solidFill>
              </a:rPr>
              <a:t>대 </a:t>
            </a:r>
            <a:r>
              <a:rPr lang="ko-KR" altLang="ko-KR" sz="1600" dirty="0" err="1">
                <a:solidFill>
                  <a:schemeClr val="tx1"/>
                </a:solidFill>
              </a:rPr>
              <a:t>료</a:t>
            </a:r>
            <a:r>
              <a:rPr lang="en-US" altLang="ko-KR" sz="1600" dirty="0">
                <a:solidFill>
                  <a:schemeClr val="tx1"/>
                </a:solidFill>
              </a:rPr>
              <a:t>  </a:t>
            </a:r>
            <a:r>
              <a:rPr lang="en-US" altLang="ko-KR" sz="1600" dirty="0" smtClean="0">
                <a:solidFill>
                  <a:schemeClr val="tx1"/>
                </a:solidFill>
              </a:rPr>
              <a:t>5,000        </a:t>
            </a:r>
            <a:r>
              <a:rPr lang="ko-KR" altLang="ko-KR" sz="1600" dirty="0" smtClean="0">
                <a:solidFill>
                  <a:schemeClr val="tx1"/>
                </a:solidFill>
              </a:rPr>
              <a:t>급 </a:t>
            </a:r>
            <a:r>
              <a:rPr lang="en-US" altLang="ko-KR" sz="1600" dirty="0" smtClean="0">
                <a:solidFill>
                  <a:schemeClr val="tx1"/>
                </a:solidFill>
              </a:rPr>
              <a:t>     </a:t>
            </a:r>
            <a:r>
              <a:rPr lang="ko-KR" altLang="ko-KR" sz="1600" dirty="0">
                <a:solidFill>
                  <a:schemeClr val="tx1"/>
                </a:solidFill>
              </a:rPr>
              <a:t>여 </a:t>
            </a:r>
            <a:r>
              <a:rPr lang="en-US" altLang="ko-KR" sz="1600" dirty="0" smtClean="0">
                <a:solidFill>
                  <a:schemeClr val="tx1"/>
                </a:solidFill>
              </a:rPr>
              <a:t>12,000</a:t>
            </a:r>
          </a:p>
          <a:p>
            <a:endParaRPr lang="ko-KR" altLang="ko-KR" sz="1600" dirty="0">
              <a:solidFill>
                <a:schemeClr val="tx1"/>
              </a:solidFill>
            </a:endParaRPr>
          </a:p>
          <a:p>
            <a:r>
              <a:rPr lang="ko-KR" altLang="ko-KR" sz="1600" dirty="0">
                <a:solidFill>
                  <a:schemeClr val="tx1"/>
                </a:solidFill>
              </a:rPr>
              <a:t>통 </a:t>
            </a:r>
            <a:r>
              <a:rPr lang="en-US" altLang="ko-KR" sz="1600" dirty="0">
                <a:solidFill>
                  <a:schemeClr val="tx1"/>
                </a:solidFill>
              </a:rPr>
              <a:t>  </a:t>
            </a:r>
            <a:r>
              <a:rPr lang="ko-KR" altLang="ko-KR" sz="1600" dirty="0">
                <a:solidFill>
                  <a:schemeClr val="tx1"/>
                </a:solidFill>
              </a:rPr>
              <a:t>신 </a:t>
            </a:r>
            <a:r>
              <a:rPr lang="en-US" altLang="ko-KR" sz="1600" dirty="0">
                <a:solidFill>
                  <a:schemeClr val="tx1"/>
                </a:solidFill>
              </a:rPr>
              <a:t>  </a:t>
            </a:r>
            <a:r>
              <a:rPr lang="ko-KR" altLang="ko-KR" sz="1600" dirty="0">
                <a:solidFill>
                  <a:schemeClr val="tx1"/>
                </a:solidFill>
              </a:rPr>
              <a:t>비 </a:t>
            </a:r>
            <a:r>
              <a:rPr lang="en-US" altLang="ko-KR" sz="1600" dirty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>6,000   </a:t>
            </a:r>
            <a:r>
              <a:rPr lang="ko-KR" altLang="ko-KR" sz="1600" dirty="0">
                <a:solidFill>
                  <a:schemeClr val="tx1"/>
                </a:solidFill>
              </a:rPr>
              <a:t>여비교통비 </a:t>
            </a:r>
            <a:r>
              <a:rPr lang="en-US" altLang="ko-KR" sz="1600" dirty="0" smtClean="0">
                <a:solidFill>
                  <a:schemeClr val="tx1"/>
                </a:solidFill>
              </a:rPr>
              <a:t>4,000     </a:t>
            </a:r>
            <a:r>
              <a:rPr lang="ko-KR" altLang="ko-KR" sz="1600" dirty="0" smtClean="0">
                <a:solidFill>
                  <a:schemeClr val="tx1"/>
                </a:solidFill>
              </a:rPr>
              <a:t>보 </a:t>
            </a:r>
            <a:r>
              <a:rPr lang="ko-KR" altLang="ko-KR" sz="1600" dirty="0">
                <a:solidFill>
                  <a:schemeClr val="tx1"/>
                </a:solidFill>
              </a:rPr>
              <a:t>험 </a:t>
            </a:r>
            <a:r>
              <a:rPr lang="ko-KR" altLang="ko-KR" sz="1600" dirty="0" err="1">
                <a:solidFill>
                  <a:schemeClr val="tx1"/>
                </a:solidFill>
              </a:rPr>
              <a:t>료</a:t>
            </a:r>
            <a:r>
              <a:rPr lang="en-US" altLang="ko-KR" sz="1600" dirty="0">
                <a:solidFill>
                  <a:schemeClr val="tx1"/>
                </a:solidFill>
              </a:rPr>
              <a:t>  </a:t>
            </a:r>
            <a:r>
              <a:rPr lang="en-US" altLang="ko-KR" sz="1600" dirty="0" smtClean="0">
                <a:solidFill>
                  <a:schemeClr val="tx1"/>
                </a:solidFill>
              </a:rPr>
              <a:t>3,000       </a:t>
            </a:r>
            <a:r>
              <a:rPr lang="ko-KR" altLang="ko-KR" sz="1600" dirty="0">
                <a:solidFill>
                  <a:schemeClr val="tx1"/>
                </a:solidFill>
              </a:rPr>
              <a:t>수도 광열비 </a:t>
            </a:r>
            <a:r>
              <a:rPr lang="en-US" altLang="ko-KR" sz="1600" dirty="0" smtClean="0">
                <a:solidFill>
                  <a:schemeClr val="tx1"/>
                </a:solidFill>
              </a:rPr>
              <a:t>7,000  </a:t>
            </a:r>
            <a:r>
              <a:rPr lang="ko-KR" altLang="ko-KR" sz="1600" dirty="0" smtClean="0">
                <a:solidFill>
                  <a:schemeClr val="tx1"/>
                </a:solidFill>
              </a:rPr>
              <a:t>광고선전비</a:t>
            </a:r>
            <a:r>
              <a:rPr lang="en-US" altLang="ko-KR" sz="1600" dirty="0" smtClean="0">
                <a:solidFill>
                  <a:schemeClr val="tx1"/>
                </a:solidFill>
              </a:rPr>
              <a:t> 3,000</a:t>
            </a:r>
            <a:endParaRPr lang="ko-KR" altLang="ko-KR" sz="1600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869067" y="2820412"/>
            <a:ext cx="5544274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14600">
              <a:lnSpc>
                <a:spcPct val="107000"/>
              </a:lnSpc>
              <a:spcAft>
                <a:spcPts val="800"/>
              </a:spcAft>
            </a:pPr>
            <a:r>
              <a:rPr lang="ko-KR" altLang="en-US" sz="1600" b="1" u="sng" kern="100" dirty="0" smtClea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손 </a:t>
            </a:r>
            <a:r>
              <a:rPr lang="ko-KR" altLang="en-US" sz="1600" b="1" u="sng" kern="100" dirty="0" err="1" smtClea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익</a:t>
            </a:r>
            <a:r>
              <a:rPr lang="ko-KR" altLang="en-US" sz="1600" b="1" u="sng" kern="100" dirty="0" smtClean="0"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계 산 서</a:t>
            </a:r>
            <a:endParaRPr lang="ko-KR" altLang="ko-KR" sz="1600" b="1" u="sng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491450" y="3118340"/>
            <a:ext cx="3655671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altLang="ko-KR" sz="1400" dirty="0" smtClean="0"/>
              <a:t>201x</a:t>
            </a:r>
            <a:r>
              <a:rPr lang="ko-KR" altLang="ko-KR" sz="1400" dirty="0" smtClean="0"/>
              <a:t>년 </a:t>
            </a:r>
            <a:r>
              <a:rPr lang="en-US" altLang="ko-KR" sz="1400" dirty="0"/>
              <a:t>1</a:t>
            </a:r>
            <a:r>
              <a:rPr lang="ko-KR" altLang="ko-KR" sz="1400" dirty="0"/>
              <a:t>월 </a:t>
            </a:r>
            <a:r>
              <a:rPr lang="en-US" altLang="ko-KR" sz="1400" dirty="0"/>
              <a:t>1</a:t>
            </a:r>
            <a:r>
              <a:rPr lang="ko-KR" altLang="ko-KR" sz="1400" dirty="0"/>
              <a:t>일</a:t>
            </a:r>
            <a:r>
              <a:rPr lang="en-US" altLang="ko-KR" sz="1400" dirty="0"/>
              <a:t> ~</a:t>
            </a:r>
            <a:r>
              <a:rPr lang="en-US" altLang="ko-KR" sz="1400" dirty="0" smtClean="0"/>
              <a:t>201x</a:t>
            </a:r>
            <a:r>
              <a:rPr lang="ko-KR" altLang="ko-KR" sz="1400" dirty="0" smtClean="0"/>
              <a:t>년 </a:t>
            </a:r>
            <a:r>
              <a:rPr lang="en-US" altLang="ko-KR" sz="1400" dirty="0"/>
              <a:t>12</a:t>
            </a:r>
            <a:r>
              <a:rPr lang="ko-KR" altLang="ko-KR" sz="1400" dirty="0"/>
              <a:t>월 </a:t>
            </a:r>
            <a:r>
              <a:rPr lang="en-US" altLang="ko-KR" sz="1400" dirty="0"/>
              <a:t>31</a:t>
            </a:r>
            <a:r>
              <a:rPr lang="ko-KR" altLang="ko-KR" sz="1400" dirty="0"/>
              <a:t>일까지</a:t>
            </a:r>
            <a:endParaRPr lang="ko-KR" altLang="ko-KR" sz="1400" b="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596194"/>
              </p:ext>
            </p:extLst>
          </p:nvPr>
        </p:nvGraphicFramePr>
        <p:xfrm>
          <a:off x="1293202" y="3408291"/>
          <a:ext cx="9504521" cy="2951313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577019"/>
                <a:gridCol w="2175241"/>
                <a:gridCol w="2592473"/>
                <a:gridCol w="2159788"/>
              </a:tblGrid>
              <a:tr h="335569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>
                          <a:effectLst/>
                        </a:rPr>
                        <a:t>비</a:t>
                      </a:r>
                      <a:r>
                        <a:rPr lang="en-US" sz="2000" kern="100" dirty="0">
                          <a:effectLst/>
                        </a:rPr>
                        <a:t>       </a:t>
                      </a:r>
                      <a:r>
                        <a:rPr lang="ko-KR" sz="2000" kern="100" dirty="0">
                          <a:effectLst/>
                        </a:rPr>
                        <a:t>용</a:t>
                      </a:r>
                      <a:endParaRPr lang="ko-KR" sz="2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>
                          <a:effectLst/>
                        </a:rPr>
                        <a:t>금</a:t>
                      </a:r>
                      <a:r>
                        <a:rPr lang="en-US" sz="2000" kern="100" dirty="0">
                          <a:effectLst/>
                        </a:rPr>
                        <a:t>      </a:t>
                      </a:r>
                      <a:r>
                        <a:rPr lang="ko-KR" sz="2000" kern="100" dirty="0">
                          <a:effectLst/>
                        </a:rPr>
                        <a:t>액</a:t>
                      </a:r>
                      <a:endParaRPr lang="ko-KR" sz="2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 </a:t>
                      </a:r>
                      <a:r>
                        <a:rPr lang="ko-KR" sz="2000" kern="100" dirty="0">
                          <a:effectLst/>
                        </a:rPr>
                        <a:t>수</a:t>
                      </a:r>
                      <a:r>
                        <a:rPr lang="en-US" sz="2000" kern="100" dirty="0">
                          <a:effectLst/>
                        </a:rPr>
                        <a:t>       </a:t>
                      </a:r>
                      <a:r>
                        <a:rPr lang="ko-KR" sz="2000" kern="100" dirty="0" err="1">
                          <a:effectLst/>
                        </a:rPr>
                        <a:t>익</a:t>
                      </a:r>
                      <a:r>
                        <a:rPr lang="ko-KR" sz="2000" kern="100" dirty="0">
                          <a:effectLst/>
                        </a:rPr>
                        <a:t> </a:t>
                      </a:r>
                      <a:endParaRPr lang="ko-KR" sz="2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>
                          <a:effectLst/>
                        </a:rPr>
                        <a:t>금</a:t>
                      </a:r>
                      <a:r>
                        <a:rPr lang="en-US" sz="2000" kern="100" dirty="0">
                          <a:effectLst/>
                        </a:rPr>
                        <a:t>       </a:t>
                      </a:r>
                      <a:r>
                        <a:rPr lang="ko-KR" sz="2000" kern="100" dirty="0">
                          <a:effectLst/>
                        </a:rPr>
                        <a:t>액</a:t>
                      </a:r>
                      <a:endParaRPr lang="ko-KR" sz="2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3812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급여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12,000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상품매출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32,000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2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통신비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 6,000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수수료수익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8,000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2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여비교통비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 4,000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임대료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5,000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2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보험료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 3,000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2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수도광열비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 7,000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12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광고선전비</a:t>
                      </a: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 3,000</a:t>
                      </a: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87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0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0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87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b="0" kern="10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 45,000</a:t>
                      </a:r>
                      <a:endParaRPr lang="ko-KR" sz="1800" b="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800" kern="10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45,000</a:t>
                      </a:r>
                      <a:endParaRPr lang="ko-KR" sz="18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25076" y="5697447"/>
            <a:ext cx="1524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err="1" smtClean="0">
                <a:solidFill>
                  <a:srgbClr val="FF0000"/>
                </a:solidFill>
              </a:rPr>
              <a:t>당기순이익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25000" y="5755450"/>
            <a:ext cx="950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10,000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21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기업의 </a:t>
            </a:r>
            <a:r>
              <a:rPr lang="ko-KR" altLang="en-US" dirty="0" err="1"/>
              <a:t>순손익</a:t>
            </a:r>
            <a:r>
              <a:rPr lang="ko-KR" altLang="en-US" dirty="0"/>
              <a:t> </a:t>
            </a:r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838200" y="1346887"/>
            <a:ext cx="10515600" cy="503417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ko-KR" altLang="en-US" sz="2000" b="1" dirty="0" err="1"/>
              <a:t>순손익의</a:t>
            </a:r>
            <a:r>
              <a:rPr lang="ko-KR" altLang="en-US" sz="2000" b="1" dirty="0"/>
              <a:t> 계산</a:t>
            </a:r>
            <a:r>
              <a:rPr lang="ko-KR" altLang="en-US" sz="2000" dirty="0"/>
              <a:t> </a:t>
            </a:r>
            <a:r>
              <a:rPr lang="en-US" altLang="ko-KR" sz="2000" dirty="0"/>
              <a:t>: </a:t>
            </a:r>
            <a:r>
              <a:rPr lang="ko-KR" altLang="ko-KR" sz="2000" dirty="0"/>
              <a:t>기업의 일정 기간 영업활동의 결과 순이익이나 </a:t>
            </a:r>
            <a:r>
              <a:rPr lang="ko-KR" altLang="ko-KR" sz="2000" dirty="0" err="1" smtClean="0"/>
              <a:t>순손실을</a:t>
            </a:r>
            <a:r>
              <a:rPr lang="ko-KR" altLang="ko-KR" sz="2000" dirty="0" smtClean="0"/>
              <a:t> </a:t>
            </a:r>
            <a:r>
              <a:rPr lang="ko-KR" altLang="ko-KR" sz="2000" dirty="0"/>
              <a:t>계산하는 </a:t>
            </a:r>
            <a:r>
              <a:rPr lang="ko-KR" altLang="ko-KR" sz="2000" dirty="0" smtClean="0"/>
              <a:t>것</a:t>
            </a:r>
            <a:endParaRPr lang="en-US" altLang="ko-KR" sz="2000" dirty="0" smtClean="0"/>
          </a:p>
          <a:p>
            <a:pPr>
              <a:buFont typeface="Wingdings" panose="05000000000000000000" pitchFamily="2" charset="2"/>
              <a:buChar char="u"/>
            </a:pPr>
            <a:endParaRPr lang="en-US" altLang="ko-KR" sz="2000" dirty="0"/>
          </a:p>
          <a:p>
            <a:pPr>
              <a:buFont typeface="Wingdings" panose="05000000000000000000" pitchFamily="2" charset="2"/>
              <a:buChar char="u"/>
            </a:pPr>
            <a:r>
              <a:rPr lang="ko-KR" altLang="en-US" sz="2000" b="1" dirty="0" err="1" smtClean="0"/>
              <a:t>순손익의</a:t>
            </a:r>
            <a:r>
              <a:rPr lang="ko-KR" altLang="en-US" sz="2000" b="1" dirty="0" smtClean="0"/>
              <a:t> </a:t>
            </a:r>
            <a:r>
              <a:rPr lang="ko-KR" altLang="en-US" sz="2000" b="1" dirty="0"/>
              <a:t>계산방법</a:t>
            </a:r>
            <a:endParaRPr lang="en-US" altLang="ko-KR" sz="2000" dirty="0"/>
          </a:p>
          <a:p>
            <a:r>
              <a:rPr lang="ko-KR" altLang="en-US" sz="2000" dirty="0" err="1" smtClean="0"/>
              <a:t>손익법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– </a:t>
            </a:r>
            <a:r>
              <a:rPr lang="en-US" altLang="ko-KR" sz="2000" b="1" dirty="0"/>
              <a:t>[</a:t>
            </a:r>
            <a:r>
              <a:rPr lang="ko-KR" altLang="en-US" sz="2000" b="1" dirty="0" err="1"/>
              <a:t>총수익</a:t>
            </a:r>
            <a:r>
              <a:rPr lang="ko-KR" altLang="en-US" sz="2000" b="1" dirty="0"/>
              <a:t> </a:t>
            </a:r>
            <a:r>
              <a:rPr lang="en-US" altLang="ko-KR" sz="2000" b="1" dirty="0"/>
              <a:t>– </a:t>
            </a:r>
            <a:r>
              <a:rPr lang="ko-KR" altLang="en-US" sz="2000" b="1" dirty="0"/>
              <a:t>총비용</a:t>
            </a:r>
            <a:r>
              <a:rPr lang="en-US" altLang="ko-KR" sz="2000" b="1" dirty="0" smtClean="0"/>
              <a:t>]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일정기간 </a:t>
            </a:r>
            <a:r>
              <a:rPr lang="ko-KR" altLang="en-US" sz="2000" dirty="0" err="1" smtClean="0"/>
              <a:t>총수익과</a:t>
            </a:r>
            <a:r>
              <a:rPr lang="ko-KR" altLang="en-US" sz="2000" dirty="0" smtClean="0"/>
              <a:t> 총비용을 </a:t>
            </a:r>
            <a:r>
              <a:rPr lang="ko-KR" altLang="en-US" sz="2000" dirty="0"/>
              <a:t>비교하여 </a:t>
            </a:r>
            <a:r>
              <a:rPr lang="ko-KR" altLang="en-US" sz="2000" dirty="0" err="1" smtClean="0"/>
              <a:t>순손익을</a:t>
            </a:r>
            <a:r>
              <a:rPr lang="ko-KR" altLang="en-US" sz="2000" dirty="0" smtClean="0"/>
              <a:t> 계산 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b="1" dirty="0"/>
              <a:t> </a:t>
            </a:r>
            <a:r>
              <a:rPr lang="en-US" altLang="ko-KR" b="1" dirty="0" smtClean="0"/>
              <a:t>               </a:t>
            </a:r>
          </a:p>
          <a:p>
            <a:pPr marL="0" indent="0">
              <a:buNone/>
            </a:pPr>
            <a:r>
              <a:rPr lang="en-US" altLang="ko-KR" b="1" dirty="0"/>
              <a:t> </a:t>
            </a:r>
            <a:r>
              <a:rPr lang="en-US" altLang="ko-KR" b="1" dirty="0" smtClean="0"/>
              <a:t>              </a:t>
            </a:r>
            <a:r>
              <a:rPr lang="en-US" altLang="ko-KR" sz="2600" b="1" dirty="0" smtClean="0"/>
              <a:t> </a:t>
            </a:r>
            <a:r>
              <a:rPr lang="ko-KR" altLang="en-US" sz="2600" b="1" dirty="0" err="1" smtClean="0"/>
              <a:t>총수익</a:t>
            </a:r>
            <a:r>
              <a:rPr lang="ko-KR" altLang="en-US" sz="2600" b="1" dirty="0" smtClean="0"/>
              <a:t> </a:t>
            </a:r>
            <a:r>
              <a:rPr lang="en-US" altLang="ko-KR" sz="2600" b="1" dirty="0"/>
              <a:t>&gt; </a:t>
            </a:r>
            <a:r>
              <a:rPr lang="ko-KR" altLang="en-US" sz="2600" b="1" dirty="0"/>
              <a:t>총비용 </a:t>
            </a:r>
            <a:r>
              <a:rPr lang="en-US" altLang="ko-KR" sz="2600" b="1" dirty="0"/>
              <a:t>= </a:t>
            </a:r>
            <a:r>
              <a:rPr lang="ko-KR" altLang="en-US" sz="2600" b="1" dirty="0"/>
              <a:t>순이익</a:t>
            </a:r>
            <a:endParaRPr lang="en-US" altLang="ko-KR" sz="2600" b="1" dirty="0"/>
          </a:p>
          <a:p>
            <a:pPr marL="0" indent="0">
              <a:buNone/>
            </a:pPr>
            <a:r>
              <a:rPr lang="en-US" altLang="ko-KR" sz="2600" b="1" dirty="0"/>
              <a:t>                </a:t>
            </a:r>
            <a:r>
              <a:rPr lang="en-US" altLang="ko-KR" sz="2600" b="1" dirty="0" smtClean="0"/>
              <a:t> </a:t>
            </a:r>
            <a:r>
              <a:rPr lang="ko-KR" altLang="en-US" sz="2600" b="1" dirty="0" err="1" smtClean="0"/>
              <a:t>총수익</a:t>
            </a:r>
            <a:r>
              <a:rPr lang="ko-KR" altLang="en-US" sz="2600" b="1" dirty="0" smtClean="0"/>
              <a:t> </a:t>
            </a:r>
            <a:r>
              <a:rPr lang="en-US" altLang="ko-KR" sz="2600" b="1" dirty="0"/>
              <a:t>&lt; </a:t>
            </a:r>
            <a:r>
              <a:rPr lang="ko-KR" altLang="en-US" sz="2600" b="1" dirty="0" smtClean="0"/>
              <a:t>총비용 </a:t>
            </a:r>
            <a:r>
              <a:rPr lang="en-US" altLang="ko-KR" sz="2600" b="1" dirty="0"/>
              <a:t>= </a:t>
            </a:r>
            <a:r>
              <a:rPr lang="ko-KR" altLang="en-US" sz="2600" b="1" dirty="0" err="1"/>
              <a:t>순손실</a:t>
            </a:r>
            <a:r>
              <a:rPr lang="ko-KR" altLang="en-US" sz="2600" b="1" dirty="0"/>
              <a:t> </a:t>
            </a:r>
            <a:endParaRPr lang="en-US" altLang="ko-KR" sz="2600" b="1" dirty="0"/>
          </a:p>
          <a:p>
            <a:pPr marL="0" indent="0">
              <a:buNone/>
            </a:pPr>
            <a:endParaRPr lang="en-US" altLang="ko-KR" b="1" dirty="0"/>
          </a:p>
          <a:p>
            <a:r>
              <a:rPr lang="ko-KR" altLang="en-US" sz="2000" dirty="0"/>
              <a:t>재산법 </a:t>
            </a:r>
            <a:r>
              <a:rPr lang="en-US" altLang="ko-KR" sz="2000" b="1" dirty="0"/>
              <a:t>– [</a:t>
            </a:r>
            <a:r>
              <a:rPr lang="ko-KR" altLang="en-US" sz="2000" b="1" dirty="0"/>
              <a:t>기말자본</a:t>
            </a:r>
            <a:r>
              <a:rPr lang="en-US" altLang="ko-KR" sz="2000" b="1" dirty="0"/>
              <a:t>-</a:t>
            </a:r>
            <a:r>
              <a:rPr lang="ko-KR" altLang="en-US" sz="2000" b="1" dirty="0"/>
              <a:t>기초자본</a:t>
            </a:r>
            <a:r>
              <a:rPr lang="en-US" altLang="ko-KR" sz="2000" b="1" dirty="0" smtClean="0"/>
              <a:t>]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기말자본과 </a:t>
            </a:r>
            <a:r>
              <a:rPr lang="ko-KR" altLang="en-US" sz="2000" dirty="0"/>
              <a:t>기초자본을 비교하여 </a:t>
            </a:r>
            <a:r>
              <a:rPr lang="ko-KR" altLang="en-US" sz="2000" dirty="0" err="1" smtClean="0"/>
              <a:t>순손익</a:t>
            </a:r>
            <a:r>
              <a:rPr lang="ko-KR" altLang="en-US" sz="2000" dirty="0" smtClean="0"/>
              <a:t> 을 계산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               </a:t>
            </a:r>
            <a:r>
              <a:rPr lang="ko-KR" altLang="ko-KR" sz="2000" dirty="0"/>
              <a:t>기말자본</a:t>
            </a:r>
            <a:r>
              <a:rPr lang="en-US" altLang="ko-KR" sz="2000" dirty="0"/>
              <a:t> &gt; </a:t>
            </a:r>
            <a:r>
              <a:rPr lang="ko-KR" altLang="ko-KR" sz="2000" dirty="0"/>
              <a:t>기초자본</a:t>
            </a:r>
            <a:r>
              <a:rPr lang="en-US" altLang="ko-KR" sz="2000" dirty="0"/>
              <a:t> = </a:t>
            </a:r>
            <a:r>
              <a:rPr lang="ko-KR" altLang="en-US" sz="2000" dirty="0"/>
              <a:t>순이익</a:t>
            </a: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/>
              <a:t>               </a:t>
            </a:r>
            <a:r>
              <a:rPr lang="ko-KR" altLang="en-US" sz="2000" dirty="0"/>
              <a:t>기말자본 </a:t>
            </a:r>
            <a:r>
              <a:rPr lang="en-US" altLang="ko-KR" sz="2000" dirty="0"/>
              <a:t>&lt; </a:t>
            </a:r>
            <a:r>
              <a:rPr lang="ko-KR" altLang="en-US" sz="2000" dirty="0"/>
              <a:t>기초자본 </a:t>
            </a:r>
            <a:r>
              <a:rPr lang="en-US" altLang="ko-KR" sz="2000" dirty="0"/>
              <a:t>= </a:t>
            </a:r>
            <a:r>
              <a:rPr lang="ko-KR" altLang="en-US" sz="2000" dirty="0" err="1" smtClean="0"/>
              <a:t>순손실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ko-KR" altLang="en-US" sz="2800" b="1" dirty="0" smtClean="0"/>
              <a:t>◆ </a:t>
            </a:r>
            <a:r>
              <a:rPr lang="ko-KR" altLang="en-US" sz="2600" b="1" dirty="0" err="1" smtClean="0"/>
              <a:t>재무상태표와</a:t>
            </a:r>
            <a:r>
              <a:rPr lang="ko-KR" altLang="en-US" sz="2600" b="1" dirty="0" smtClean="0"/>
              <a:t> 포괄손익계산서의 당기 순이익은 항상 일치</a:t>
            </a:r>
            <a:endParaRPr lang="en-US" altLang="ko-KR" sz="2600" b="1" dirty="0" smtClean="0"/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236518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기업의 </a:t>
            </a:r>
            <a:r>
              <a:rPr lang="ko-KR" altLang="en-US" dirty="0" err="1"/>
              <a:t>순손익</a:t>
            </a:r>
            <a:r>
              <a:rPr lang="ko-KR" altLang="en-US" dirty="0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err="1"/>
              <a:t>재무상태표와</a:t>
            </a:r>
            <a:r>
              <a:rPr lang="ko-KR" altLang="en-US" sz="2400" dirty="0"/>
              <a:t> 포괄손익계산서의 </a:t>
            </a:r>
            <a:r>
              <a:rPr lang="ko-KR" altLang="en-US" sz="2400" dirty="0" err="1"/>
              <a:t>순손익관계</a:t>
            </a:r>
            <a:endParaRPr lang="en-US" altLang="ko-KR" sz="2400" dirty="0"/>
          </a:p>
          <a:p>
            <a:pPr marL="0" indent="0">
              <a:buNone/>
            </a:pPr>
            <a:r>
              <a:rPr lang="en-US" altLang="ko-KR" sz="2400" dirty="0"/>
              <a:t>  (1) </a:t>
            </a:r>
            <a:r>
              <a:rPr lang="ko-KR" altLang="en-US" sz="2400" dirty="0"/>
              <a:t>순이익이 발생한 경우</a:t>
            </a:r>
            <a:r>
              <a:rPr lang="en-US" altLang="ko-KR" sz="2400" dirty="0"/>
              <a:t>(</a:t>
            </a:r>
            <a:r>
              <a:rPr lang="ko-KR" altLang="en-US" sz="2400" dirty="0"/>
              <a:t>기본자본</a:t>
            </a:r>
            <a:r>
              <a:rPr lang="en-US" altLang="ko-KR" sz="2400" dirty="0"/>
              <a:t>\5,000)</a:t>
            </a:r>
          </a:p>
          <a:p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173474" y="2618107"/>
            <a:ext cx="20442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ko-KR" sz="1200" dirty="0">
                <a:latin typeface="+mj-ea"/>
                <a:ea typeface="+mj-ea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latin typeface="+mj-ea"/>
                <a:ea typeface="+mj-ea"/>
                <a:cs typeface="Times New Roman" panose="02020603050405020304" pitchFamily="18" charset="0"/>
              </a:rPr>
              <a:t>2014</a:t>
            </a:r>
            <a:r>
              <a:rPr lang="ko-KR" altLang="ko-KR" sz="1200" dirty="0">
                <a:latin typeface="+mj-ea"/>
                <a:ea typeface="+mj-ea"/>
                <a:cs typeface="Times New Roman" panose="02020603050405020304" pitchFamily="18" charset="0"/>
              </a:rPr>
              <a:t>년 </a:t>
            </a:r>
            <a:r>
              <a:rPr lang="en-US" altLang="ko-KR" sz="1200" dirty="0" smtClean="0">
                <a:latin typeface="+mj-ea"/>
                <a:ea typeface="+mj-ea"/>
                <a:cs typeface="Times New Roman" panose="02020603050405020304" pitchFamily="18" charset="0"/>
              </a:rPr>
              <a:t>12</a:t>
            </a:r>
            <a:r>
              <a:rPr lang="ko-KR" altLang="ko-KR" sz="1200" dirty="0" smtClean="0">
                <a:latin typeface="+mj-ea"/>
                <a:ea typeface="+mj-ea"/>
                <a:cs typeface="Times New Roman" panose="02020603050405020304" pitchFamily="18" charset="0"/>
              </a:rPr>
              <a:t>월 </a:t>
            </a:r>
            <a:r>
              <a:rPr lang="en-US" altLang="ko-KR" sz="1200" dirty="0" smtClean="0">
                <a:latin typeface="+mj-ea"/>
                <a:ea typeface="+mj-ea"/>
                <a:cs typeface="Times New Roman" panose="02020603050405020304" pitchFamily="18" charset="0"/>
              </a:rPr>
              <a:t>31</a:t>
            </a:r>
            <a:r>
              <a:rPr lang="ko-KR" altLang="ko-KR" sz="1200" dirty="0">
                <a:latin typeface="+mj-ea"/>
                <a:ea typeface="+mj-ea"/>
                <a:cs typeface="Times New Roman" panose="02020603050405020304" pitchFamily="18" charset="0"/>
              </a:rPr>
              <a:t>일 현재 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0591" y="2334965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재 </a:t>
            </a:r>
            <a:r>
              <a:rPr lang="en-US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  </a:t>
            </a:r>
            <a:r>
              <a:rPr lang="ko-KR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무   상   태   </a:t>
            </a:r>
            <a:r>
              <a:rPr lang="ko-KR" altLang="ko-KR" b="1" u="sng" kern="100" dirty="0" smtClean="0">
                <a:latin typeface="+mj-ea"/>
                <a:ea typeface="+mj-ea"/>
                <a:cs typeface="Times New Roman" panose="02020603050405020304" pitchFamily="18" charset="0"/>
              </a:rPr>
              <a:t>표</a:t>
            </a:r>
            <a:endParaRPr lang="ko-KR" altLang="ko-KR" sz="1200" kern="100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027567"/>
              </p:ext>
            </p:extLst>
          </p:nvPr>
        </p:nvGraphicFramePr>
        <p:xfrm>
          <a:off x="645241" y="2948897"/>
          <a:ext cx="5282901" cy="132020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564680"/>
                <a:gridCol w="984234"/>
                <a:gridCol w="1438497"/>
                <a:gridCol w="1295490"/>
              </a:tblGrid>
              <a:tr h="317680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자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산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금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액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부채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.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자본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금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액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</a:tr>
              <a:tr h="647376">
                <a:tc rowSpan="2">
                  <a:txBody>
                    <a:bodyPr/>
                    <a:lstStyle/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  </a:t>
                      </a: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ko-KR" alt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기 말 자 산</a:t>
                      </a:r>
                      <a:endParaRPr lang="ko-KR" sz="1400" b="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10,000</a:t>
                      </a: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  </a:t>
                      </a:r>
                      <a:endParaRPr lang="ko-KR" sz="1400" b="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  </a:t>
                      </a:r>
                      <a:r>
                        <a:rPr lang="ko-KR" alt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기 말 부 채</a:t>
                      </a:r>
                      <a:endParaRPr lang="en-US" altLang="ko-KR" sz="1400" b="0" kern="10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ko-KR" alt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자  본  금 </a:t>
                      </a:r>
                      <a:endParaRPr lang="en-US" altLang="ko-KR" sz="1400" b="0" kern="10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당 기 순 이 </a:t>
                      </a:r>
                      <a:r>
                        <a:rPr lang="ko-KR" altLang="en-US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익</a:t>
                      </a:r>
                      <a:r>
                        <a:rPr lang="ko-KR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 </a:t>
                      </a:r>
                      <a:endParaRPr lang="ko-KR" sz="1400" b="1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3,000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5,000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1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2,000</a:t>
                      </a:r>
                      <a:endParaRPr lang="ko-KR" sz="1400" b="1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</a:tr>
              <a:tr h="3176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en-US" sz="140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10,000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10,000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5000077" y="2630222"/>
            <a:ext cx="5276153" cy="274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0">
              <a:lnSpc>
                <a:spcPct val="107000"/>
              </a:lnSpc>
              <a:spcAft>
                <a:spcPts val="800"/>
              </a:spcAft>
            </a:pPr>
            <a:r>
              <a:rPr lang="en-US" altLang="ko-KR" sz="1200" kern="100" dirty="0" smtClean="0">
                <a:latin typeface="+mj-ea"/>
                <a:ea typeface="+mj-ea"/>
                <a:cs typeface="Times New Roman" panose="02020603050405020304" pitchFamily="18" charset="0"/>
              </a:rPr>
              <a:t>2014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년 </a:t>
            </a:r>
            <a:r>
              <a:rPr lang="en-US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월 </a:t>
            </a:r>
            <a:r>
              <a:rPr lang="en-US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일</a:t>
            </a:r>
            <a:r>
              <a:rPr lang="en-US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 ~2014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년 </a:t>
            </a:r>
            <a:r>
              <a:rPr lang="en-US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12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월 </a:t>
            </a:r>
            <a:r>
              <a:rPr lang="en-US" altLang="ko-KR" sz="1200" kern="100" dirty="0" smtClean="0">
                <a:latin typeface="+mj-ea"/>
                <a:ea typeface="+mj-ea"/>
                <a:cs typeface="Times New Roman" panose="02020603050405020304" pitchFamily="18" charset="0"/>
              </a:rPr>
              <a:t>31</a:t>
            </a:r>
            <a:r>
              <a:rPr lang="ko-KR" altLang="en-US" sz="1200" kern="100" dirty="0">
                <a:latin typeface="+mj-ea"/>
                <a:ea typeface="+mj-ea"/>
                <a:cs typeface="Times New Roman" panose="02020603050405020304" pitchFamily="18" charset="0"/>
              </a:rPr>
              <a:t>일</a:t>
            </a:r>
            <a:endParaRPr lang="ko-KR" altLang="ko-KR" sz="1200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645158"/>
              </p:ext>
            </p:extLst>
          </p:nvPr>
        </p:nvGraphicFramePr>
        <p:xfrm>
          <a:off x="6255063" y="2916950"/>
          <a:ext cx="5030389" cy="1369696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366697"/>
                <a:gridCol w="1153618"/>
                <a:gridCol w="1374893"/>
                <a:gridCol w="1135181"/>
              </a:tblGrid>
              <a:tr h="176920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비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용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금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액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수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</a:t>
                      </a:r>
                      <a:r>
                        <a:rPr lang="ko-KR" sz="1400" kern="100" dirty="0" err="1">
                          <a:effectLst/>
                          <a:latin typeface="+mj-ea"/>
                          <a:ea typeface="+mj-ea"/>
                        </a:rPr>
                        <a:t>익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 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금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액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solidFill>
                      <a:srgbClr val="FFFFFF"/>
                    </a:solidFill>
                  </a:tcPr>
                </a:tc>
              </a:tr>
              <a:tr h="70767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ko-KR" altLang="en-US" sz="1400" b="0" kern="100" dirty="0" smtClean="0">
                          <a:effectLst/>
                          <a:latin typeface="+mj-ea"/>
                          <a:ea typeface="+mj-ea"/>
                        </a:rPr>
                        <a:t>총 비 용 </a:t>
                      </a:r>
                      <a:endParaRPr lang="en-US" altLang="ko-KR" sz="1400" b="0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400" b="1" kern="100" dirty="0" err="1" smtClean="0">
                          <a:effectLst/>
                          <a:latin typeface="+mj-ea"/>
                          <a:ea typeface="+mj-ea"/>
                        </a:rPr>
                        <a:t>당기순이익</a:t>
                      </a:r>
                      <a:r>
                        <a:rPr lang="en-US" sz="1400" b="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b="0" kern="100" dirty="0"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effectLst/>
                          <a:latin typeface="+mj-ea"/>
                          <a:ea typeface="+mj-ea"/>
                        </a:rPr>
                        <a:t>3,000</a:t>
                      </a:r>
                      <a:endParaRPr lang="ko-KR" sz="1400" b="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effectLst/>
                          <a:latin typeface="+mj-ea"/>
                          <a:ea typeface="+mj-ea"/>
                        </a:rPr>
                        <a:t>2,000</a:t>
                      </a:r>
                      <a:endParaRPr lang="ko-KR" sz="1400" b="1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lang="ko-KR" altLang="en-US" sz="1400" kern="100" dirty="0" smtClean="0">
                          <a:effectLst/>
                          <a:latin typeface="+mj-ea"/>
                          <a:ea typeface="+mj-ea"/>
                        </a:rPr>
                        <a:t>총 수 </a:t>
                      </a:r>
                      <a:r>
                        <a:rPr lang="ko-KR" altLang="en-US" sz="1400" kern="100" dirty="0" err="1" smtClean="0">
                          <a:effectLst/>
                          <a:latin typeface="+mj-ea"/>
                          <a:ea typeface="+mj-ea"/>
                        </a:rPr>
                        <a:t>익</a:t>
                      </a:r>
                      <a:r>
                        <a:rPr lang="ko-KR" altLang="en-US" sz="1400" kern="100" dirty="0" smtClean="0"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5,000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692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5,000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5,000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4907302" y="2339387"/>
            <a:ext cx="481334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0">
              <a:lnSpc>
                <a:spcPct val="107000"/>
              </a:lnSpc>
              <a:spcAft>
                <a:spcPts val="800"/>
              </a:spcAft>
            </a:pPr>
            <a:r>
              <a:rPr lang="ko-KR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포 괄 손 </a:t>
            </a:r>
            <a:r>
              <a:rPr lang="ko-KR" altLang="ko-KR" b="1" u="sng" kern="100" dirty="0" err="1">
                <a:latin typeface="+mj-ea"/>
                <a:ea typeface="+mj-ea"/>
                <a:cs typeface="Times New Roman" panose="02020603050405020304" pitchFamily="18" charset="0"/>
              </a:rPr>
              <a:t>익</a:t>
            </a:r>
            <a:r>
              <a:rPr lang="ko-KR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 계 산 서</a:t>
            </a:r>
            <a:endParaRPr lang="ko-KR" altLang="ko-KR" kern="100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0522" y="4775681"/>
            <a:ext cx="11323303" cy="107721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err="1" smtClean="0">
                <a:latin typeface="+mj-ea"/>
                <a:ea typeface="+mj-ea"/>
              </a:rPr>
              <a:t>재무상태표와</a:t>
            </a:r>
            <a:r>
              <a:rPr lang="ko-KR" altLang="en-US" sz="2800" b="1" dirty="0" smtClean="0">
                <a:latin typeface="+mj-ea"/>
                <a:ea typeface="+mj-ea"/>
              </a:rPr>
              <a:t> 포괄손익계산서의 </a:t>
            </a:r>
            <a:r>
              <a:rPr lang="ko-KR" altLang="en-US" sz="2800" b="1" dirty="0" err="1" smtClean="0">
                <a:latin typeface="+mj-ea"/>
                <a:ea typeface="+mj-ea"/>
              </a:rPr>
              <a:t>당기순이익은</a:t>
            </a:r>
            <a:r>
              <a:rPr lang="ko-KR" altLang="en-US" sz="2800" b="1" dirty="0" smtClean="0">
                <a:latin typeface="+mj-ea"/>
                <a:ea typeface="+mj-ea"/>
              </a:rPr>
              <a:t> 항상 일치해야 하며</a:t>
            </a:r>
            <a:endParaRPr lang="en-US" altLang="ko-KR" sz="2800" b="1" dirty="0" smtClean="0">
              <a:latin typeface="+mj-ea"/>
              <a:ea typeface="+mj-ea"/>
            </a:endParaRPr>
          </a:p>
          <a:p>
            <a:r>
              <a:rPr lang="ko-KR" altLang="en-US" sz="2800" b="1" dirty="0" smtClean="0">
                <a:latin typeface="+mj-ea"/>
                <a:ea typeface="+mj-ea"/>
              </a:rPr>
              <a:t>  </a:t>
            </a:r>
            <a:r>
              <a:rPr lang="ko-KR" altLang="en-US" sz="2800" b="1" dirty="0" err="1" smtClean="0">
                <a:solidFill>
                  <a:srgbClr val="FF0000"/>
                </a:solidFill>
                <a:latin typeface="+mj-ea"/>
                <a:ea typeface="+mj-ea"/>
              </a:rPr>
              <a:t>당기순이익</a:t>
            </a:r>
            <a:r>
              <a:rPr lang="ko-KR" altLang="en-US" sz="2800" b="1" dirty="0" err="1" smtClean="0">
                <a:latin typeface="+mj-ea"/>
                <a:ea typeface="+mj-ea"/>
              </a:rPr>
              <a:t>이</a:t>
            </a:r>
            <a:r>
              <a:rPr lang="ko-KR" altLang="en-US" sz="2800" b="1" dirty="0" smtClean="0">
                <a:latin typeface="+mj-ea"/>
                <a:ea typeface="+mj-ea"/>
              </a:rPr>
              <a:t> 발생하면 </a:t>
            </a:r>
            <a:r>
              <a:rPr lang="ko-KR" altLang="en-US" sz="2800" b="1" dirty="0" err="1" smtClean="0">
                <a:solidFill>
                  <a:srgbClr val="FF0000"/>
                </a:solidFill>
                <a:latin typeface="+mj-ea"/>
                <a:ea typeface="+mj-ea"/>
              </a:rPr>
              <a:t>차변</a:t>
            </a:r>
            <a:r>
              <a:rPr lang="ko-KR" altLang="en-US" sz="2800" b="1" dirty="0" err="1" smtClean="0">
                <a:latin typeface="+mj-ea"/>
                <a:ea typeface="+mj-ea"/>
              </a:rPr>
              <a:t>에</a:t>
            </a:r>
            <a:r>
              <a:rPr lang="ko-KR" altLang="en-US" sz="2800" b="1" dirty="0" smtClean="0">
                <a:latin typeface="+mj-ea"/>
                <a:ea typeface="+mj-ea"/>
              </a:rPr>
              <a:t> 기록을 한다</a:t>
            </a:r>
            <a:r>
              <a:rPr lang="en-US" altLang="ko-KR" sz="2800" b="1" dirty="0" smtClean="0">
                <a:latin typeface="+mj-ea"/>
                <a:ea typeface="+mj-ea"/>
              </a:rPr>
              <a:t>.</a:t>
            </a:r>
          </a:p>
          <a:p>
            <a:pPr algn="ctr"/>
            <a:endParaRPr lang="ko-KR" altLang="en-US" sz="800" b="1" dirty="0">
              <a:latin typeface="+mj-ea"/>
              <a:ea typeface="+mj-ea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227973" y="3687631"/>
            <a:ext cx="2452744" cy="27872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6489333" y="3371020"/>
            <a:ext cx="2097741" cy="26133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 flipV="1">
            <a:off x="5680717" y="3523947"/>
            <a:ext cx="774550" cy="30304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10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기업의 </a:t>
            </a:r>
            <a:r>
              <a:rPr lang="ko-KR" altLang="en-US" dirty="0" err="1"/>
              <a:t>순손익</a:t>
            </a:r>
            <a:r>
              <a:rPr lang="ko-KR" altLang="en-US" dirty="0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 (2) </a:t>
            </a:r>
            <a:r>
              <a:rPr lang="ko-KR" altLang="en-US" dirty="0" err="1"/>
              <a:t>순손실이</a:t>
            </a:r>
            <a:r>
              <a:rPr lang="ko-KR" altLang="en-US" dirty="0"/>
              <a:t> 발생한 경우</a:t>
            </a:r>
            <a:r>
              <a:rPr lang="en-US" altLang="ko-KR" dirty="0"/>
              <a:t>(</a:t>
            </a:r>
            <a:r>
              <a:rPr lang="ko-KR" altLang="en-US" dirty="0"/>
              <a:t>기본자본</a:t>
            </a:r>
            <a:r>
              <a:rPr lang="en-US" altLang="ko-KR" dirty="0"/>
              <a:t>\5,000)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140522" y="2528167"/>
            <a:ext cx="20442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ko-KR" sz="1200" dirty="0">
                <a:latin typeface="+mj-ea"/>
                <a:ea typeface="+mj-ea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latin typeface="+mj-ea"/>
                <a:ea typeface="+mj-ea"/>
                <a:cs typeface="Times New Roman" panose="02020603050405020304" pitchFamily="18" charset="0"/>
              </a:rPr>
              <a:t>2014</a:t>
            </a:r>
            <a:r>
              <a:rPr lang="ko-KR" altLang="ko-KR" sz="1200" dirty="0">
                <a:latin typeface="+mj-ea"/>
                <a:ea typeface="+mj-ea"/>
                <a:cs typeface="Times New Roman" panose="02020603050405020304" pitchFamily="18" charset="0"/>
              </a:rPr>
              <a:t>년 </a:t>
            </a:r>
            <a:r>
              <a:rPr lang="en-US" altLang="ko-KR" sz="1200" dirty="0" smtClean="0">
                <a:latin typeface="+mj-ea"/>
                <a:ea typeface="+mj-ea"/>
                <a:cs typeface="Times New Roman" panose="02020603050405020304" pitchFamily="18" charset="0"/>
              </a:rPr>
              <a:t>12</a:t>
            </a:r>
            <a:r>
              <a:rPr lang="ko-KR" altLang="ko-KR" sz="1200" dirty="0" smtClean="0">
                <a:latin typeface="+mj-ea"/>
                <a:ea typeface="+mj-ea"/>
                <a:cs typeface="Times New Roman" panose="02020603050405020304" pitchFamily="18" charset="0"/>
              </a:rPr>
              <a:t>월 </a:t>
            </a:r>
            <a:r>
              <a:rPr lang="en-US" altLang="ko-KR" sz="1200" dirty="0" smtClean="0">
                <a:latin typeface="+mj-ea"/>
                <a:ea typeface="+mj-ea"/>
                <a:cs typeface="Times New Roman" panose="02020603050405020304" pitchFamily="18" charset="0"/>
              </a:rPr>
              <a:t>31</a:t>
            </a:r>
            <a:r>
              <a:rPr lang="ko-KR" altLang="ko-KR" sz="1200" dirty="0">
                <a:latin typeface="+mj-ea"/>
                <a:ea typeface="+mj-ea"/>
                <a:cs typeface="Times New Roman" panose="02020603050405020304" pitchFamily="18" charset="0"/>
              </a:rPr>
              <a:t>일 현재 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7639" y="2245025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재 </a:t>
            </a:r>
            <a:r>
              <a:rPr lang="en-US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  </a:t>
            </a:r>
            <a:r>
              <a:rPr lang="ko-KR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무   상   태   </a:t>
            </a:r>
            <a:r>
              <a:rPr lang="ko-KR" altLang="ko-KR" b="1" u="sng" kern="100" dirty="0" smtClean="0">
                <a:latin typeface="+mj-ea"/>
                <a:ea typeface="+mj-ea"/>
                <a:cs typeface="Times New Roman" panose="02020603050405020304" pitchFamily="18" charset="0"/>
              </a:rPr>
              <a:t>표</a:t>
            </a:r>
            <a:endParaRPr lang="ko-KR" altLang="ko-KR" sz="1200" kern="100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185725"/>
              </p:ext>
            </p:extLst>
          </p:nvPr>
        </p:nvGraphicFramePr>
        <p:xfrm>
          <a:off x="612289" y="2858957"/>
          <a:ext cx="5282901" cy="132020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564680"/>
                <a:gridCol w="984234"/>
                <a:gridCol w="1438497"/>
                <a:gridCol w="1295490"/>
              </a:tblGrid>
              <a:tr h="317680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자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산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금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액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부채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.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자본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금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액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</a:tr>
              <a:tr h="647376">
                <a:tc rowSpan="2">
                  <a:txBody>
                    <a:bodyPr/>
                    <a:lstStyle/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   </a:t>
                      </a: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ko-KR" alt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기 말 자 산</a:t>
                      </a:r>
                      <a:endParaRPr lang="ko-KR" sz="1400" b="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10,000</a:t>
                      </a: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  </a:t>
                      </a:r>
                      <a:endParaRPr lang="ko-KR" sz="1400" b="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  </a:t>
                      </a:r>
                      <a:r>
                        <a:rPr lang="ko-KR" alt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기 말 부 채</a:t>
                      </a:r>
                      <a:endParaRPr lang="en-US" altLang="ko-KR" sz="1400" b="0" kern="10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ko-KR" altLang="en-US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자  본  금 </a:t>
                      </a:r>
                      <a:endParaRPr lang="en-US" altLang="ko-KR" sz="1400" b="0" kern="10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당 기 순 손 실 </a:t>
                      </a:r>
                      <a:endParaRPr lang="ko-KR" sz="1400" b="1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7,000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5,000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400" b="1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2,000</a:t>
                      </a:r>
                      <a:endParaRPr lang="ko-KR" sz="1400" b="1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</a:tr>
              <a:tr h="3176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en-US" sz="140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10,000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10,000</a:t>
                      </a:r>
                      <a:endParaRPr lang="ko-KR" sz="1400" kern="10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4967125" y="2540282"/>
            <a:ext cx="5276153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0">
              <a:lnSpc>
                <a:spcPct val="107000"/>
              </a:lnSpc>
              <a:spcAft>
                <a:spcPts val="800"/>
              </a:spcAft>
            </a:pPr>
            <a:r>
              <a:rPr lang="en-US" altLang="ko-KR" sz="1200" kern="100" dirty="0" smtClean="0">
                <a:latin typeface="+mj-ea"/>
                <a:ea typeface="+mj-ea"/>
                <a:cs typeface="Times New Roman" panose="02020603050405020304" pitchFamily="18" charset="0"/>
              </a:rPr>
              <a:t>2014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년 </a:t>
            </a:r>
            <a:r>
              <a:rPr lang="en-US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월 </a:t>
            </a:r>
            <a:r>
              <a:rPr lang="en-US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1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일</a:t>
            </a:r>
            <a:r>
              <a:rPr lang="en-US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 ~2014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년 </a:t>
            </a:r>
            <a:r>
              <a:rPr lang="en-US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12</a:t>
            </a:r>
            <a:r>
              <a:rPr lang="ko-KR" altLang="ko-KR" sz="1200" kern="100" dirty="0">
                <a:latin typeface="+mj-ea"/>
                <a:ea typeface="+mj-ea"/>
                <a:cs typeface="Times New Roman" panose="02020603050405020304" pitchFamily="18" charset="0"/>
              </a:rPr>
              <a:t>월 </a:t>
            </a:r>
            <a:r>
              <a:rPr lang="en-US" altLang="ko-KR" sz="1200" kern="100" dirty="0" smtClean="0">
                <a:latin typeface="+mj-ea"/>
                <a:ea typeface="+mj-ea"/>
                <a:cs typeface="Times New Roman" panose="02020603050405020304" pitchFamily="18" charset="0"/>
              </a:rPr>
              <a:t>31</a:t>
            </a:r>
            <a:r>
              <a:rPr lang="ko-KR" altLang="en-US" sz="1200" kern="100" dirty="0">
                <a:latin typeface="+mj-ea"/>
                <a:ea typeface="+mj-ea"/>
                <a:cs typeface="Times New Roman" panose="02020603050405020304" pitchFamily="18" charset="0"/>
              </a:rPr>
              <a:t>일</a:t>
            </a:r>
            <a:endParaRPr lang="ko-KR" altLang="ko-KR" sz="1200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497897"/>
              </p:ext>
            </p:extLst>
          </p:nvPr>
        </p:nvGraphicFramePr>
        <p:xfrm>
          <a:off x="6222111" y="2827010"/>
          <a:ext cx="5030389" cy="1369696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366697"/>
                <a:gridCol w="1153618"/>
                <a:gridCol w="1374893"/>
                <a:gridCol w="1135181"/>
              </a:tblGrid>
              <a:tr h="176920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비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용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금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액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수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</a:t>
                      </a:r>
                      <a:r>
                        <a:rPr lang="ko-KR" sz="1400" kern="100" dirty="0" err="1">
                          <a:effectLst/>
                          <a:latin typeface="+mj-ea"/>
                          <a:ea typeface="+mj-ea"/>
                        </a:rPr>
                        <a:t>익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 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금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       </a:t>
                      </a:r>
                      <a:r>
                        <a:rPr lang="ko-KR" sz="1400" kern="100" dirty="0">
                          <a:effectLst/>
                          <a:latin typeface="+mj-ea"/>
                          <a:ea typeface="+mj-ea"/>
                        </a:rPr>
                        <a:t>액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solidFill>
                      <a:srgbClr val="FFFFFF"/>
                    </a:solidFill>
                  </a:tcPr>
                </a:tc>
              </a:tr>
              <a:tr h="70767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ko-KR" altLang="en-US" sz="1400" b="0" kern="100" dirty="0" smtClean="0">
                          <a:effectLst/>
                          <a:latin typeface="+mj-ea"/>
                          <a:ea typeface="+mj-ea"/>
                        </a:rPr>
                        <a:t>총 비 용 </a:t>
                      </a:r>
                      <a:endParaRPr lang="en-US" altLang="ko-KR" sz="1400" b="0" kern="100" dirty="0" smtClean="0">
                        <a:effectLst/>
                        <a:latin typeface="+mj-ea"/>
                        <a:ea typeface="+mj-ea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 smtClean="0">
                          <a:effectLst/>
                          <a:latin typeface="+mj-ea"/>
                          <a:ea typeface="+mj-ea"/>
                        </a:rPr>
                        <a:t>7,000</a:t>
                      </a:r>
                      <a:endParaRPr lang="ko-KR" sz="1400" b="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400" b="1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lang="ko-KR" altLang="en-US" sz="1400" kern="100" dirty="0" smtClean="0">
                          <a:effectLst/>
                          <a:latin typeface="+mj-ea"/>
                          <a:ea typeface="+mj-ea"/>
                        </a:rPr>
                        <a:t>총 수 </a:t>
                      </a:r>
                      <a:r>
                        <a:rPr lang="ko-KR" altLang="en-US" sz="1400" kern="100" dirty="0" err="1" smtClean="0">
                          <a:effectLst/>
                          <a:latin typeface="+mj-ea"/>
                          <a:ea typeface="+mj-ea"/>
                        </a:rPr>
                        <a:t>익</a:t>
                      </a:r>
                      <a:r>
                        <a:rPr lang="ko-KR" altLang="en-US" sz="1400" kern="100" dirty="0" smtClean="0">
                          <a:effectLst/>
                          <a:latin typeface="+mj-ea"/>
                          <a:ea typeface="+mj-ea"/>
                        </a:rPr>
                        <a:t> </a:t>
                      </a:r>
                      <a:endParaRPr lang="en-US" altLang="ko-KR" sz="1400" kern="10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 </a:t>
                      </a:r>
                      <a:r>
                        <a:rPr lang="ko-KR" altLang="en-US" sz="1400" kern="100" dirty="0" err="1" smtClean="0">
                          <a:effectLst/>
                          <a:latin typeface="+mj-ea"/>
                          <a:ea typeface="+mj-ea"/>
                        </a:rPr>
                        <a:t>당기순손실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5,000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 2,000</a:t>
                      </a: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692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7,000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ea"/>
                          <a:ea typeface="+mj-ea"/>
                        </a:rPr>
                        <a:t> </a:t>
                      </a:r>
                      <a:r>
                        <a:rPr lang="en-US" sz="1400" kern="100" dirty="0" smtClean="0">
                          <a:effectLst/>
                          <a:latin typeface="+mj-ea"/>
                          <a:ea typeface="+mj-ea"/>
                        </a:rPr>
                        <a:t>7,000</a:t>
                      </a:r>
                      <a:endParaRPr lang="ko-KR" sz="1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5077344" y="2249447"/>
            <a:ext cx="485581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540000">
              <a:lnSpc>
                <a:spcPct val="107000"/>
              </a:lnSpc>
              <a:spcAft>
                <a:spcPts val="800"/>
              </a:spcAft>
            </a:pPr>
            <a:r>
              <a:rPr lang="ko-KR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포 괄 손 </a:t>
            </a:r>
            <a:r>
              <a:rPr lang="ko-KR" altLang="ko-KR" b="1" u="sng" kern="100" dirty="0" err="1">
                <a:latin typeface="+mj-ea"/>
                <a:ea typeface="+mj-ea"/>
                <a:cs typeface="Times New Roman" panose="02020603050405020304" pitchFamily="18" charset="0"/>
              </a:rPr>
              <a:t>익</a:t>
            </a:r>
            <a:r>
              <a:rPr lang="ko-KR" altLang="ko-KR" b="1" u="sng" kern="100" dirty="0">
                <a:latin typeface="+mj-ea"/>
                <a:ea typeface="+mj-ea"/>
                <a:cs typeface="Times New Roman" panose="02020603050405020304" pitchFamily="18" charset="0"/>
              </a:rPr>
              <a:t> 계 산 서</a:t>
            </a:r>
            <a:endParaRPr lang="ko-KR" altLang="ko-KR" kern="100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4986" y="4742728"/>
            <a:ext cx="11156268" cy="138499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err="1" smtClean="0">
                <a:latin typeface="+mj-ea"/>
                <a:ea typeface="+mj-ea"/>
              </a:rPr>
              <a:t>재무상태표와</a:t>
            </a:r>
            <a:r>
              <a:rPr lang="ko-KR" altLang="en-US" sz="2800" b="1" dirty="0" smtClean="0">
                <a:latin typeface="+mj-ea"/>
                <a:ea typeface="+mj-ea"/>
              </a:rPr>
              <a:t> 포괄손익계산서의 </a:t>
            </a:r>
            <a:r>
              <a:rPr lang="ko-KR" altLang="en-US" sz="2800" b="1" dirty="0" err="1" smtClean="0">
                <a:latin typeface="+mj-ea"/>
                <a:ea typeface="+mj-ea"/>
              </a:rPr>
              <a:t>당기순손실은</a:t>
            </a:r>
            <a:r>
              <a:rPr lang="ko-KR" altLang="en-US" sz="2800" b="1" dirty="0" smtClean="0">
                <a:latin typeface="+mj-ea"/>
                <a:ea typeface="+mj-ea"/>
              </a:rPr>
              <a:t> 항상 일치해야 하며</a:t>
            </a:r>
            <a:endParaRPr lang="en-US" altLang="ko-KR" sz="2800" b="1" dirty="0" smtClean="0">
              <a:latin typeface="+mj-ea"/>
              <a:ea typeface="+mj-ea"/>
            </a:endParaRPr>
          </a:p>
          <a:p>
            <a:r>
              <a:rPr lang="ko-KR" altLang="en-US" sz="2800" b="1" dirty="0" smtClean="0">
                <a:latin typeface="+mj-ea"/>
                <a:ea typeface="+mj-ea"/>
              </a:rPr>
              <a:t> 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+mj-ea"/>
                <a:ea typeface="+mj-ea"/>
              </a:rPr>
              <a:t>당기순손실</a:t>
            </a:r>
            <a:r>
              <a:rPr lang="ko-KR" altLang="en-US" sz="2800" b="1" dirty="0" err="1" smtClean="0">
                <a:latin typeface="+mj-ea"/>
                <a:ea typeface="+mj-ea"/>
              </a:rPr>
              <a:t>이</a:t>
            </a:r>
            <a:r>
              <a:rPr lang="ko-KR" altLang="en-US" sz="2800" b="1" dirty="0" smtClean="0">
                <a:latin typeface="+mj-ea"/>
                <a:ea typeface="+mj-ea"/>
              </a:rPr>
              <a:t> 발생하면 </a:t>
            </a:r>
            <a:r>
              <a:rPr lang="ko-KR" altLang="en-US" sz="2800" b="1" dirty="0" smtClean="0">
                <a:solidFill>
                  <a:srgbClr val="0070C0"/>
                </a:solidFill>
                <a:latin typeface="+mj-ea"/>
                <a:ea typeface="+mj-ea"/>
              </a:rPr>
              <a:t>대변</a:t>
            </a:r>
            <a:r>
              <a:rPr lang="ko-KR" altLang="en-US" sz="2800" b="1" dirty="0" smtClean="0">
                <a:latin typeface="+mj-ea"/>
                <a:ea typeface="+mj-ea"/>
              </a:rPr>
              <a:t>에 기록을 한다</a:t>
            </a:r>
            <a:r>
              <a:rPr lang="en-US" altLang="ko-KR" sz="2800" b="1" dirty="0" smtClean="0">
                <a:latin typeface="+mj-ea"/>
                <a:ea typeface="+mj-ea"/>
              </a:rPr>
              <a:t>.</a:t>
            </a:r>
          </a:p>
          <a:p>
            <a:pPr algn="ctr"/>
            <a:endParaRPr lang="ko-KR" altLang="en-US" sz="2800" b="1" dirty="0">
              <a:latin typeface="+mj-ea"/>
              <a:ea typeface="+mj-ea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3213717" y="3622089"/>
            <a:ext cx="2343704" cy="239697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861395" y="3279388"/>
            <a:ext cx="2343704" cy="239697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꺾인 연결선 13"/>
          <p:cNvCxnSpPr/>
          <p:nvPr/>
        </p:nvCxnSpPr>
        <p:spPr>
          <a:xfrm flipV="1">
            <a:off x="5557421" y="3409025"/>
            <a:ext cx="3249228" cy="302150"/>
          </a:xfrm>
          <a:prstGeom prst="bentConnector3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14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손익계산서</a:t>
            </a:r>
            <a:r>
              <a:rPr lang="en-US" altLang="ko-KR" dirty="0" smtClean="0"/>
              <a:t>-</a:t>
            </a:r>
            <a:r>
              <a:rPr lang="ko-KR" altLang="en-US" dirty="0" smtClean="0"/>
              <a:t> 연습문제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b="1" dirty="0" smtClean="0"/>
              <a:t>5.</a:t>
            </a:r>
            <a:r>
              <a:rPr lang="ko-KR" altLang="ko-KR" b="1" dirty="0" smtClean="0"/>
              <a:t>다음 </a:t>
            </a:r>
            <a:r>
              <a:rPr lang="ko-KR" altLang="ko-KR" b="1" dirty="0"/>
              <a:t>표의 빈칸 안에 맞는 금액을 </a:t>
            </a:r>
            <a:r>
              <a:rPr lang="ko-KR" altLang="ko-KR" b="1" dirty="0" smtClean="0"/>
              <a:t>넣기</a:t>
            </a:r>
            <a:endParaRPr lang="en-US" altLang="ko-KR" b="1" dirty="0" smtClean="0"/>
          </a:p>
          <a:p>
            <a:endParaRPr lang="en-US" altLang="ko-KR" b="1" dirty="0" smtClean="0"/>
          </a:p>
          <a:p>
            <a:pPr marL="0" indent="0">
              <a:buNone/>
            </a:pP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566374"/>
              </p:ext>
            </p:extLst>
          </p:nvPr>
        </p:nvGraphicFramePr>
        <p:xfrm>
          <a:off x="937054" y="1857546"/>
          <a:ext cx="10165461" cy="4162947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202050"/>
                <a:gridCol w="1558894"/>
                <a:gridCol w="1394267"/>
                <a:gridCol w="1202050"/>
                <a:gridCol w="1202050"/>
                <a:gridCol w="1202050"/>
                <a:gridCol w="1202050"/>
                <a:gridCol w="1202050"/>
              </a:tblGrid>
              <a:tr h="342793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24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 smtClean="0">
                          <a:effectLst/>
                        </a:rPr>
                        <a:t>구분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24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 smtClean="0">
                          <a:effectLst/>
                        </a:rPr>
                        <a:t>기말 </a:t>
                      </a:r>
                      <a:r>
                        <a:rPr lang="ko-KR" sz="2400" kern="100" dirty="0">
                          <a:effectLst/>
                        </a:rPr>
                        <a:t>자산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24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 smtClean="0">
                          <a:effectLst/>
                        </a:rPr>
                        <a:t>기말부채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 smtClean="0">
                          <a:effectLst/>
                        </a:rPr>
                        <a:t>자본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24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 err="1" smtClean="0">
                          <a:effectLst/>
                        </a:rPr>
                        <a:t>총수익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24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 smtClean="0">
                          <a:effectLst/>
                        </a:rPr>
                        <a:t>총비용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24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kern="100" dirty="0" err="1" smtClean="0">
                          <a:effectLst/>
                        </a:rPr>
                        <a:t>순손익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19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b="1" kern="100" dirty="0">
                          <a:effectLst/>
                        </a:rPr>
                        <a:t>기초</a:t>
                      </a:r>
                      <a:endParaRPr lang="ko-KR" sz="2400" b="1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400" b="1" kern="100" dirty="0">
                          <a:effectLst/>
                        </a:rPr>
                        <a:t>기말</a:t>
                      </a:r>
                      <a:endParaRPr lang="ko-KR" sz="2400" b="1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7604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1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18,000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9,000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10,000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5,000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7604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2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2,000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3,000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4,000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1,600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7604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3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13,000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6,000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8,000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7,000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7604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4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2,000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12,000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 </a:t>
                      </a:r>
                      <a:endParaRPr lang="ko-KR" sz="2400" kern="10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3,000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3,000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7604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5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2400" kern="100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12,000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10,000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13,000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</a:rPr>
                        <a:t>-4,000</a:t>
                      </a:r>
                      <a:endParaRPr lang="ko-KR" sz="24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45512" y="2775423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8,000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22399" y="2775423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solidFill>
                  <a:srgbClr val="FF0000"/>
                </a:solidFill>
              </a:rPr>
              <a:t>4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,000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2323" y="2777416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1,000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02323" y="3377874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1,000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50422" y="3445969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2,600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89416" y="3445969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6,000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02322" y="4094264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1,000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2460" y="4094264"/>
            <a:ext cx="976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7,000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79147" y="4094264"/>
            <a:ext cx="976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FF0000"/>
                </a:solidFill>
              </a:rPr>
              <a:t>6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,000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37379" y="4740934"/>
            <a:ext cx="976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FF0000"/>
                </a:solidFill>
              </a:rPr>
              <a:t>9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,000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81044" y="4740934"/>
            <a:ext cx="976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6,000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77122" y="4720744"/>
            <a:ext cx="1201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14,000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52460" y="5437032"/>
            <a:ext cx="976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16573" y="5433758"/>
            <a:ext cx="976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6,000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81044" y="5414846"/>
            <a:ext cx="976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FF0000"/>
                </a:solidFill>
              </a:rPr>
              <a:t>9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,000</a:t>
            </a:r>
          </a:p>
        </p:txBody>
      </p:sp>
    </p:spTree>
    <p:extLst>
      <p:ext uri="{BB962C8B-B14F-4D97-AF65-F5344CB8AC3E}">
        <p14:creationId xmlns:p14="http://schemas.microsoft.com/office/powerpoint/2010/main" val="230176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회계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b="1" dirty="0" smtClean="0"/>
              <a:t>3.</a:t>
            </a:r>
            <a:r>
              <a:rPr lang="ko-KR" altLang="en-US" b="1" dirty="0" smtClean="0"/>
              <a:t>회계연도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회계기간</a:t>
            </a:r>
            <a:r>
              <a:rPr lang="en-US" altLang="ko-KR" b="1" dirty="0" smtClean="0"/>
              <a:t>)</a:t>
            </a:r>
          </a:p>
          <a:p>
            <a:pPr marL="0" indent="0">
              <a:buNone/>
            </a:pPr>
            <a:r>
              <a:rPr lang="en-US" altLang="ko-KR" b="1" dirty="0" smtClean="0"/>
              <a:t> 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기업의 재무상태와 경영성과를 기록 계산하기 위해  인위적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으로 구분한 기간적 범위</a:t>
            </a:r>
            <a:r>
              <a:rPr lang="en-US" altLang="ko-KR" dirty="0" smtClean="0"/>
              <a:t>. </a:t>
            </a:r>
            <a:r>
              <a:rPr lang="ko-KR" altLang="en-US" dirty="0" smtClean="0"/>
              <a:t>상법상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년을 초과하지 못함</a:t>
            </a:r>
            <a:r>
              <a:rPr lang="en-US" altLang="ko-KR" dirty="0" smtClean="0"/>
              <a:t>.</a:t>
            </a:r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1705235" y="358345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2270347" y="3929452"/>
            <a:ext cx="553418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3262186" y="3689103"/>
            <a:ext cx="0" cy="1279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4913872" y="3744101"/>
            <a:ext cx="0" cy="3707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6507894" y="3643804"/>
            <a:ext cx="0" cy="12797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46922" y="3255280"/>
            <a:ext cx="1136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1/1(</a:t>
            </a:r>
            <a:r>
              <a:rPr lang="ko-KR" altLang="en-US" dirty="0" smtClean="0"/>
              <a:t>기초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075406" y="3212290"/>
            <a:ext cx="1437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12/31(</a:t>
            </a:r>
            <a:r>
              <a:rPr lang="ko-KR" altLang="en-US" dirty="0" smtClean="0"/>
              <a:t>기말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4" name="아래로 구부러진 화살표 53"/>
          <p:cNvSpPr/>
          <p:nvPr/>
        </p:nvSpPr>
        <p:spPr>
          <a:xfrm>
            <a:off x="3263216" y="3466352"/>
            <a:ext cx="3301312" cy="443869"/>
          </a:xfrm>
          <a:prstGeom prst="curved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57585" y="4134034"/>
            <a:ext cx="85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06/30</a:t>
            </a:r>
            <a:endParaRPr lang="ko-KR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345461" y="3107723"/>
            <a:ext cx="1136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회계연도</a:t>
            </a:r>
            <a:endParaRPr lang="ko-KR" altLang="en-US" dirty="0"/>
          </a:p>
        </p:txBody>
      </p:sp>
      <p:sp>
        <p:nvSpPr>
          <p:cNvPr id="60" name="직사각형 59"/>
          <p:cNvSpPr/>
          <p:nvPr/>
        </p:nvSpPr>
        <p:spPr>
          <a:xfrm>
            <a:off x="1805234" y="4570906"/>
            <a:ext cx="606777" cy="2785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전기</a:t>
            </a:r>
            <a:endParaRPr lang="ko-KR" altLang="en-US" sz="1600" dirty="0"/>
          </a:p>
        </p:txBody>
      </p:sp>
      <p:sp>
        <p:nvSpPr>
          <p:cNvPr id="61" name="직사각형 60"/>
          <p:cNvSpPr/>
          <p:nvPr/>
        </p:nvSpPr>
        <p:spPr>
          <a:xfrm>
            <a:off x="4597639" y="4562669"/>
            <a:ext cx="606777" cy="2785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당</a:t>
            </a:r>
            <a:r>
              <a:rPr lang="ko-KR" altLang="en-US" sz="1600" dirty="0" smtClean="0"/>
              <a:t>기</a:t>
            </a:r>
            <a:endParaRPr lang="ko-KR" altLang="en-US" sz="1600" dirty="0"/>
          </a:p>
        </p:txBody>
      </p:sp>
      <p:sp>
        <p:nvSpPr>
          <p:cNvPr id="62" name="직사각형 61"/>
          <p:cNvSpPr/>
          <p:nvPr/>
        </p:nvSpPr>
        <p:spPr>
          <a:xfrm>
            <a:off x="7466794" y="4577038"/>
            <a:ext cx="606777" cy="2785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/>
              <a:t>차기</a:t>
            </a:r>
            <a:endParaRPr lang="ko-KR" altLang="en-US" sz="1600" dirty="0"/>
          </a:p>
        </p:txBody>
      </p:sp>
      <p:cxnSp>
        <p:nvCxnSpPr>
          <p:cNvPr id="64" name="직선 화살표 연결선 63"/>
          <p:cNvCxnSpPr/>
          <p:nvPr/>
        </p:nvCxnSpPr>
        <p:spPr>
          <a:xfrm>
            <a:off x="2224580" y="4503366"/>
            <a:ext cx="102334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>
            <a:off x="5261765" y="4503366"/>
            <a:ext cx="123825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/>
          <p:nvPr/>
        </p:nvCxnSpPr>
        <p:spPr>
          <a:xfrm flipH="1">
            <a:off x="3273306" y="4503366"/>
            <a:ext cx="120519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화살표 연결선 67"/>
          <p:cNvCxnSpPr/>
          <p:nvPr/>
        </p:nvCxnSpPr>
        <p:spPr>
          <a:xfrm flipH="1">
            <a:off x="6532034" y="4503366"/>
            <a:ext cx="120519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262608" y="4959194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직전 회계연도</a:t>
            </a:r>
            <a:endParaRPr lang="ko-KR" alt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104327" y="4861109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현재 회계연도</a:t>
            </a:r>
            <a:endParaRPr lang="ko-KR" alt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7082120" y="4841184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다음 회계연도</a:t>
            </a:r>
            <a:endParaRPr lang="ko-KR" alt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206847" y="5706396"/>
            <a:ext cx="4275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기초 </a:t>
            </a:r>
            <a:r>
              <a:rPr lang="en-US" altLang="ko-KR" dirty="0" smtClean="0"/>
              <a:t>:  </a:t>
            </a:r>
            <a:r>
              <a:rPr lang="ko-KR" altLang="en-US" dirty="0" smtClean="0"/>
              <a:t>회계연도가 처음 시작하는 날</a:t>
            </a:r>
            <a:endParaRPr lang="ko-KR" alt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6794157" y="5680967"/>
            <a:ext cx="4275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기말 </a:t>
            </a:r>
            <a:r>
              <a:rPr lang="en-US" altLang="ko-KR" dirty="0" smtClean="0"/>
              <a:t>:  </a:t>
            </a:r>
            <a:r>
              <a:rPr lang="ko-KR" altLang="en-US" dirty="0" smtClean="0"/>
              <a:t>회계연도가 끝나는 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651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손익계산서</a:t>
            </a:r>
            <a:r>
              <a:rPr lang="en-US" altLang="ko-KR" dirty="0"/>
              <a:t>-</a:t>
            </a:r>
            <a:r>
              <a:rPr lang="ko-KR" altLang="en-US" dirty="0"/>
              <a:t> 연습문제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b="1" dirty="0" smtClean="0"/>
              <a:t>6. </a:t>
            </a:r>
            <a:r>
              <a:rPr lang="ko-KR" altLang="ko-KR" sz="2000" b="1" dirty="0" smtClean="0"/>
              <a:t>기말 </a:t>
            </a:r>
            <a:r>
              <a:rPr lang="ko-KR" altLang="ko-KR" sz="2000" b="1" dirty="0" err="1"/>
              <a:t>재무상태표와</a:t>
            </a:r>
            <a:r>
              <a:rPr lang="ko-KR" altLang="ko-KR" sz="2000" b="1" dirty="0"/>
              <a:t> 동기간의 포괄손익계산서 작성하기</a:t>
            </a:r>
            <a:r>
              <a:rPr lang="en-US" altLang="ko-KR" sz="1400" b="1" dirty="0"/>
              <a:t>. </a:t>
            </a:r>
            <a:r>
              <a:rPr lang="en-US" altLang="ko-KR" sz="1200" b="1" u="sng" dirty="0"/>
              <a:t> (</a:t>
            </a:r>
            <a:r>
              <a:rPr lang="ko-KR" altLang="ko-KR" sz="1200" b="1" u="sng" dirty="0"/>
              <a:t>현금</a:t>
            </a:r>
            <a:r>
              <a:rPr lang="en-US" altLang="ko-KR" sz="1200" b="1" u="sng" dirty="0"/>
              <a:t>\</a:t>
            </a:r>
            <a:r>
              <a:rPr lang="en-US" altLang="ko-KR" sz="1200" b="1" u="sng" dirty="0" smtClean="0"/>
              <a:t>70,000</a:t>
            </a:r>
            <a:r>
              <a:rPr lang="ko-KR" altLang="ko-KR" sz="1200" b="1" u="sng" dirty="0"/>
              <a:t>을 출자하여 영업 시작</a:t>
            </a:r>
            <a:r>
              <a:rPr lang="en-US" altLang="ko-KR" sz="1200" b="1" u="sng" dirty="0"/>
              <a:t>)</a:t>
            </a:r>
            <a:endParaRPr lang="ko-KR" altLang="ko-KR" sz="1200" u="sng" dirty="0"/>
          </a:p>
          <a:p>
            <a:pPr marL="0" indent="0">
              <a:buNone/>
            </a:pPr>
            <a:r>
              <a:rPr lang="en-US" altLang="ko-KR" sz="1800" dirty="0"/>
              <a:t>   [</a:t>
            </a:r>
            <a:r>
              <a:rPr lang="ko-KR" altLang="ko-KR" sz="1800" dirty="0"/>
              <a:t>자료</a:t>
            </a:r>
            <a:r>
              <a:rPr lang="en-US" altLang="ko-KR" sz="1800" dirty="0"/>
              <a:t>1. </a:t>
            </a:r>
            <a:r>
              <a:rPr lang="ko-KR" altLang="ko-KR" sz="1800" dirty="0"/>
              <a:t>기말 재무 상태</a:t>
            </a:r>
            <a:r>
              <a:rPr lang="en-US" altLang="ko-KR" sz="1800" dirty="0"/>
              <a:t>] </a:t>
            </a:r>
            <a:endParaRPr lang="ko-KR" altLang="ko-KR" sz="1800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60869"/>
              </p:ext>
            </p:extLst>
          </p:nvPr>
        </p:nvGraphicFramePr>
        <p:xfrm>
          <a:off x="1178998" y="2138524"/>
          <a:ext cx="7610775" cy="5229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10775"/>
              </a:tblGrid>
              <a:tr h="522958">
                <a:tc>
                  <a:txBody>
                    <a:bodyPr/>
                    <a:lstStyle/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>
                          <a:solidFill>
                            <a:schemeClr val="tx1"/>
                          </a:solidFill>
                          <a:effectLst/>
                        </a:rPr>
                        <a:t>현금 </a:t>
                      </a:r>
                      <a:r>
                        <a:rPr lang="en-US" alt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0,000   </a:t>
                      </a:r>
                      <a:r>
                        <a:rPr lang="ko-KR" alt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보통</a:t>
                      </a:r>
                      <a:r>
                        <a:rPr 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예금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   20,000 </a:t>
                      </a:r>
                      <a:r>
                        <a:rPr 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외상매출금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15,000 </a:t>
                      </a:r>
                      <a:r>
                        <a:rPr lang="ko-KR" sz="1600" b="0" kern="100" dirty="0">
                          <a:solidFill>
                            <a:schemeClr val="tx1"/>
                          </a:solidFill>
                          <a:effectLst/>
                        </a:rPr>
                        <a:t>상품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30,000</a:t>
                      </a:r>
                      <a:r>
                        <a:rPr lang="en-US" sz="1600" b="0" kern="100" baseline="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건물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25,000   </a:t>
                      </a:r>
                    </a:p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단기차입금 </a:t>
                      </a:r>
                      <a:r>
                        <a:rPr lang="en-US" alt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20,0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00  </a:t>
                      </a:r>
                      <a:r>
                        <a:rPr 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외상매입금 </a:t>
                      </a:r>
                      <a:r>
                        <a:rPr lang="en-US" alt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,000  </a:t>
                      </a:r>
                      <a:r>
                        <a:rPr lang="ko-KR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미지급금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</a:rPr>
                        <a:t>  10,000</a:t>
                      </a:r>
                      <a:endParaRPr lang="ko-KR" sz="1600" b="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1940077" y="2687887"/>
            <a:ext cx="5486402" cy="388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14664">
              <a:lnSpc>
                <a:spcPct val="107000"/>
              </a:lnSpc>
              <a:spcAft>
                <a:spcPts val="800"/>
              </a:spcAft>
            </a:pPr>
            <a:r>
              <a:rPr lang="ko-KR" altLang="ko-KR" sz="1801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재 </a:t>
            </a:r>
            <a:r>
              <a:rPr lang="en-US" altLang="ko-KR" sz="1801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lang="ko-KR" altLang="ko-KR" sz="1801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무   상   태   표</a:t>
            </a:r>
            <a:endParaRPr lang="ko-KR" altLang="ko-KR" sz="1200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365774" y="2979260"/>
            <a:ext cx="2405605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altLang="ko-KR" sz="1200" dirty="0" smtClean="0">
                <a:solidFill>
                  <a:schemeClr val="dk1"/>
                </a:solidFill>
              </a:rPr>
              <a:t>201x</a:t>
            </a:r>
            <a:r>
              <a:rPr lang="ko-KR" altLang="ko-KR" sz="1200" dirty="0" smtClean="0">
                <a:solidFill>
                  <a:schemeClr val="dk1"/>
                </a:solidFill>
              </a:rPr>
              <a:t>년 </a:t>
            </a:r>
            <a:r>
              <a:rPr lang="en-US" altLang="ko-KR" sz="1200" dirty="0">
                <a:solidFill>
                  <a:schemeClr val="dk1"/>
                </a:solidFill>
              </a:rPr>
              <a:t>12</a:t>
            </a:r>
            <a:r>
              <a:rPr lang="ko-KR" altLang="ko-KR" sz="1200" dirty="0">
                <a:solidFill>
                  <a:schemeClr val="dk1"/>
                </a:solidFill>
              </a:rPr>
              <a:t>월 </a:t>
            </a:r>
            <a:r>
              <a:rPr lang="en-US" altLang="ko-KR" sz="1200" dirty="0">
                <a:solidFill>
                  <a:schemeClr val="dk1"/>
                </a:solidFill>
              </a:rPr>
              <a:t>31</a:t>
            </a:r>
            <a:r>
              <a:rPr lang="ko-KR" altLang="ko-KR" sz="1200" dirty="0">
                <a:solidFill>
                  <a:schemeClr val="dk1"/>
                </a:solidFill>
              </a:rPr>
              <a:t>일 현재 </a:t>
            </a:r>
            <a:endParaRPr lang="ko-KR" altLang="ko-KR" sz="1200" b="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413792"/>
              </p:ext>
            </p:extLst>
          </p:nvPr>
        </p:nvGraphicFramePr>
        <p:xfrm>
          <a:off x="1173798" y="3269211"/>
          <a:ext cx="9595418" cy="317095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601666"/>
                <a:gridCol w="2196043"/>
                <a:gridCol w="2617266"/>
                <a:gridCol w="2180443"/>
              </a:tblGrid>
              <a:tr h="389577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b="1" kern="100" dirty="0">
                          <a:effectLst/>
                          <a:latin typeface="+mn-ea"/>
                          <a:ea typeface="+mn-ea"/>
                        </a:rPr>
                        <a:t>자</a:t>
                      </a:r>
                      <a:r>
                        <a:rPr lang="en-US" sz="1800" b="1" kern="100" dirty="0"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en-US" sz="1800" b="1" kern="100" dirty="0" smtClean="0">
                          <a:effectLst/>
                          <a:latin typeface="+mn-ea"/>
                          <a:ea typeface="+mn-ea"/>
                        </a:rPr>
                        <a:t>       </a:t>
                      </a:r>
                      <a:r>
                        <a:rPr lang="ko-KR" sz="1800" b="1" kern="100" dirty="0">
                          <a:effectLst/>
                          <a:latin typeface="+mn-ea"/>
                          <a:ea typeface="+mn-ea"/>
                        </a:rPr>
                        <a:t>산</a:t>
                      </a:r>
                      <a:endParaRPr lang="ko-KR" sz="18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b="1" kern="100" dirty="0">
                          <a:effectLst/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sz="1800" b="1" kern="100" dirty="0"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en-US" sz="1800" b="1" kern="100" dirty="0" smtClean="0"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sz="1800" b="1" kern="100" dirty="0">
                          <a:effectLst/>
                          <a:latin typeface="+mn-ea"/>
                          <a:ea typeface="+mn-ea"/>
                        </a:rPr>
                        <a:t>액</a:t>
                      </a:r>
                      <a:endParaRPr lang="ko-KR" sz="18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b="1" kern="100" dirty="0">
                          <a:effectLst/>
                          <a:latin typeface="+mn-ea"/>
                          <a:ea typeface="+mn-ea"/>
                        </a:rPr>
                        <a:t>부채</a:t>
                      </a:r>
                      <a:r>
                        <a:rPr lang="en-US" sz="1800" b="1" kern="100" dirty="0">
                          <a:effectLst/>
                          <a:latin typeface="+mn-ea"/>
                          <a:ea typeface="+mn-ea"/>
                        </a:rPr>
                        <a:t>  .   </a:t>
                      </a:r>
                      <a:r>
                        <a:rPr lang="ko-KR" sz="1800" b="1" kern="100" dirty="0"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ko-KR" sz="18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800" b="1" kern="100" dirty="0">
                          <a:effectLst/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sz="1800" b="1" kern="100" dirty="0">
                          <a:effectLst/>
                          <a:latin typeface="+mn-ea"/>
                          <a:ea typeface="+mn-ea"/>
                        </a:rPr>
                        <a:t>       </a:t>
                      </a:r>
                      <a:r>
                        <a:rPr lang="ko-KR" sz="1800" b="1" kern="100" dirty="0">
                          <a:effectLst/>
                          <a:latin typeface="+mn-ea"/>
                          <a:ea typeface="+mn-ea"/>
                        </a:rPr>
                        <a:t>액</a:t>
                      </a:r>
                      <a:endParaRPr lang="ko-KR" sz="18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0247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247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54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54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624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54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54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69438" y="3698689"/>
            <a:ext cx="1463862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 smtClean="0"/>
              <a:t>  현         </a:t>
            </a:r>
            <a:r>
              <a:rPr lang="ko-KR" altLang="en-US" sz="1801" b="1" dirty="0"/>
              <a:t>금 </a:t>
            </a:r>
            <a:endParaRPr lang="en-US" altLang="ko-KR" sz="1801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65774" y="3698110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/>
              <a:t>5</a:t>
            </a:r>
            <a:r>
              <a:rPr lang="en-US" altLang="ko-KR" sz="1801" b="1" dirty="0" smtClean="0"/>
              <a:t>0,000</a:t>
            </a:r>
            <a:endParaRPr lang="en-US" altLang="ko-KR" sz="1801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71654" y="4450862"/>
            <a:ext cx="1659429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 smtClean="0"/>
              <a:t> 외 </a:t>
            </a:r>
            <a:r>
              <a:rPr lang="ko-KR" altLang="en-US" sz="1801" b="1" dirty="0"/>
              <a:t>상 매 출 금</a:t>
            </a:r>
            <a:endParaRPr lang="en-US" altLang="ko-KR" sz="1801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352665" y="4496400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15,000</a:t>
            </a:r>
            <a:endParaRPr lang="en-US" altLang="ko-KR" sz="1801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03866" y="4878722"/>
            <a:ext cx="132600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/>
              <a:t>상         품 </a:t>
            </a:r>
            <a:endParaRPr lang="en-US" altLang="ko-KR" sz="1801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71535" y="4878722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30,000</a:t>
            </a:r>
            <a:endParaRPr lang="en-US" altLang="ko-KR" sz="1801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903866" y="5239678"/>
            <a:ext cx="132600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/>
              <a:t>건         물 </a:t>
            </a:r>
            <a:endParaRPr lang="en-US" altLang="ko-KR" sz="1801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365774" y="5228473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25,000</a:t>
            </a:r>
            <a:endParaRPr lang="en-US" altLang="ko-KR" sz="1801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57951" y="3686465"/>
            <a:ext cx="1659429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/>
              <a:t>단 기 차 입 금 </a:t>
            </a:r>
            <a:endParaRPr lang="en-US" altLang="ko-KR" sz="1801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9261141" y="3700456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20,000</a:t>
            </a:r>
            <a:endParaRPr lang="en-US" altLang="ko-KR" sz="1801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72128" y="4094986"/>
            <a:ext cx="159050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/>
              <a:t>외 상 매 입 금</a:t>
            </a:r>
            <a:endParaRPr lang="en-US" altLang="ko-KR" sz="1801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9266902" y="4064385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30,000</a:t>
            </a:r>
            <a:endParaRPr lang="en-US" altLang="ko-KR" sz="1801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604767" y="4481326"/>
            <a:ext cx="157126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/>
              <a:t>미  지  급  금 </a:t>
            </a:r>
            <a:endParaRPr lang="en-US" altLang="ko-KR" sz="1801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9261141" y="4474154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/>
              <a:t>1</a:t>
            </a:r>
            <a:r>
              <a:rPr lang="en-US" altLang="ko-KR" sz="1801" b="1" dirty="0" smtClean="0"/>
              <a:t>0,000</a:t>
            </a:r>
            <a:endParaRPr lang="en-US" altLang="ko-KR" sz="1801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517150" y="5696021"/>
            <a:ext cx="159050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>
                <a:solidFill>
                  <a:srgbClr val="FF0000"/>
                </a:solidFill>
              </a:rPr>
              <a:t>당 기 순 이 </a:t>
            </a:r>
            <a:r>
              <a:rPr lang="ko-KR" altLang="en-US" sz="1801" b="1" dirty="0" err="1">
                <a:solidFill>
                  <a:srgbClr val="FF0000"/>
                </a:solidFill>
              </a:rPr>
              <a:t>익</a:t>
            </a:r>
            <a:endParaRPr lang="en-US" altLang="ko-KR" sz="1801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71304" y="5684156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>
                <a:solidFill>
                  <a:srgbClr val="FF0000"/>
                </a:solidFill>
              </a:rPr>
              <a:t>1</a:t>
            </a:r>
            <a:r>
              <a:rPr lang="en-US" altLang="ko-KR" sz="1801" b="1" dirty="0" smtClean="0">
                <a:solidFill>
                  <a:srgbClr val="FF0000"/>
                </a:solidFill>
              </a:rPr>
              <a:t>0,000</a:t>
            </a:r>
            <a:endParaRPr lang="en-US" altLang="ko-KR" sz="1801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39780" y="4859013"/>
            <a:ext cx="3693828" cy="36946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801" b="1" dirty="0"/>
              <a:t>자  </a:t>
            </a:r>
            <a:r>
              <a:rPr lang="ko-KR" altLang="en-US" sz="1801" b="1" dirty="0" smtClean="0"/>
              <a:t>  </a:t>
            </a:r>
            <a:r>
              <a:rPr lang="ko-KR" altLang="en-US" sz="1801" b="1" dirty="0"/>
              <a:t>본 </a:t>
            </a:r>
            <a:r>
              <a:rPr lang="ko-KR" altLang="en-US" sz="1801" b="1" dirty="0" smtClean="0"/>
              <a:t>   </a:t>
            </a:r>
            <a:r>
              <a:rPr lang="ko-KR" altLang="en-US" sz="1801" b="1" dirty="0"/>
              <a:t>금 </a:t>
            </a:r>
            <a:endParaRPr lang="en-US" altLang="ko-KR" sz="1801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9255455" y="4834140"/>
            <a:ext cx="918841" cy="369460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70,000</a:t>
            </a:r>
            <a:endParaRPr lang="en-US" altLang="ko-KR" sz="1801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9023481" y="6098876"/>
            <a:ext cx="105349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140,000</a:t>
            </a:r>
            <a:endParaRPr lang="en-US" altLang="ko-KR" sz="1801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287536" y="6053616"/>
            <a:ext cx="105349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140,000</a:t>
            </a:r>
            <a:endParaRPr lang="en-US" altLang="ko-KR" sz="1801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853039" y="4085654"/>
            <a:ext cx="1598515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b="1" dirty="0" smtClean="0"/>
              <a:t> 보 통 </a:t>
            </a:r>
            <a:r>
              <a:rPr lang="ko-KR" altLang="en-US" sz="1801" b="1" dirty="0"/>
              <a:t>예 금  </a:t>
            </a:r>
            <a:endParaRPr lang="en-US" altLang="ko-KR" sz="1801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371535" y="4056279"/>
            <a:ext cx="91884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1" b="1" dirty="0" smtClean="0"/>
              <a:t>20,000</a:t>
            </a:r>
            <a:endParaRPr lang="en-US" altLang="ko-KR" sz="1801" b="1" dirty="0"/>
          </a:p>
        </p:txBody>
      </p:sp>
      <p:sp>
        <p:nvSpPr>
          <p:cNvPr id="5" name="직사각형 4"/>
          <p:cNvSpPr/>
          <p:nvPr/>
        </p:nvSpPr>
        <p:spPr>
          <a:xfrm>
            <a:off x="7554897" y="1330779"/>
            <a:ext cx="2707689" cy="373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/>
          <p:nvPr/>
        </p:nvCxnSpPr>
        <p:spPr>
          <a:xfrm flipH="1">
            <a:off x="8611340" y="1704513"/>
            <a:ext cx="552018" cy="30843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66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/>
      <p:bldP spid="31" grpId="0"/>
      <p:bldP spid="32" grpId="0"/>
      <p:bldP spid="33" grpId="0"/>
      <p:bldP spid="34" grpId="0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손익계산서</a:t>
            </a:r>
            <a:r>
              <a:rPr lang="en-US" altLang="ko-KR" dirty="0"/>
              <a:t>-</a:t>
            </a:r>
            <a:r>
              <a:rPr lang="ko-KR" altLang="en-US" dirty="0"/>
              <a:t> 연습문제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/>
              <a:t>[</a:t>
            </a:r>
            <a:r>
              <a:rPr lang="ko-KR" altLang="ko-KR" sz="2000" dirty="0"/>
              <a:t>자료</a:t>
            </a:r>
            <a:r>
              <a:rPr lang="en-US" altLang="ko-KR" sz="2000" dirty="0"/>
              <a:t>2. </a:t>
            </a:r>
            <a:r>
              <a:rPr lang="ko-KR" altLang="ko-KR" sz="2000" dirty="0"/>
              <a:t>기간 중 경영성과</a:t>
            </a:r>
            <a:r>
              <a:rPr lang="en-US" altLang="ko-KR" sz="1800" dirty="0"/>
              <a:t>]</a:t>
            </a:r>
            <a:endParaRPr lang="ko-KR" altLang="ko-KR" sz="1800" dirty="0"/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952784" y="2670048"/>
            <a:ext cx="6209193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14664">
              <a:lnSpc>
                <a:spcPct val="107000"/>
              </a:lnSpc>
              <a:spcAft>
                <a:spcPts val="800"/>
              </a:spcAft>
            </a:pPr>
            <a:r>
              <a:rPr lang="ko-KR" altLang="en-US" sz="1600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포 괄 손 </a:t>
            </a:r>
            <a:r>
              <a:rPr lang="ko-KR" altLang="en-US" sz="1600" b="1" u="sng" kern="1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익</a:t>
            </a:r>
            <a:r>
              <a:rPr lang="ko-KR" altLang="en-US" sz="1600" b="1" u="sng" kern="10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계 산 서</a:t>
            </a:r>
            <a:endParaRPr lang="ko-KR" altLang="ko-KR" sz="1600" b="1" u="sng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95820" y="3025851"/>
            <a:ext cx="4094091" cy="322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altLang="ko-KR" sz="1401" dirty="0" smtClean="0"/>
              <a:t>201x</a:t>
            </a:r>
            <a:r>
              <a:rPr lang="ko-KR" altLang="ko-KR" sz="1401" dirty="0" smtClean="0"/>
              <a:t>년 </a:t>
            </a:r>
            <a:r>
              <a:rPr lang="en-US" altLang="ko-KR" sz="1401" dirty="0"/>
              <a:t>1</a:t>
            </a:r>
            <a:r>
              <a:rPr lang="ko-KR" altLang="ko-KR" sz="1401" dirty="0"/>
              <a:t>월 </a:t>
            </a:r>
            <a:r>
              <a:rPr lang="en-US" altLang="ko-KR" sz="1401" dirty="0"/>
              <a:t>1</a:t>
            </a:r>
            <a:r>
              <a:rPr lang="ko-KR" altLang="ko-KR" sz="1401" dirty="0"/>
              <a:t>일</a:t>
            </a:r>
            <a:r>
              <a:rPr lang="en-US" altLang="ko-KR" sz="1401" dirty="0"/>
              <a:t> ~</a:t>
            </a:r>
            <a:r>
              <a:rPr lang="en-US" altLang="ko-KR" sz="1401" dirty="0" smtClean="0"/>
              <a:t>201x</a:t>
            </a:r>
            <a:r>
              <a:rPr lang="ko-KR" altLang="ko-KR" sz="1401" dirty="0" smtClean="0"/>
              <a:t>년 </a:t>
            </a:r>
            <a:r>
              <a:rPr lang="en-US" altLang="ko-KR" sz="1401" dirty="0"/>
              <a:t>12</a:t>
            </a:r>
            <a:r>
              <a:rPr lang="ko-KR" altLang="ko-KR" sz="1401" dirty="0"/>
              <a:t>월 </a:t>
            </a:r>
            <a:r>
              <a:rPr lang="en-US" altLang="ko-KR" sz="1401" dirty="0"/>
              <a:t>31</a:t>
            </a:r>
            <a:r>
              <a:rPr lang="ko-KR" altLang="ko-KR" sz="1401" dirty="0"/>
              <a:t>일까지</a:t>
            </a:r>
            <a:endParaRPr lang="ko-KR" altLang="ko-KR" sz="1401" b="1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824397"/>
              </p:ext>
            </p:extLst>
          </p:nvPr>
        </p:nvGraphicFramePr>
        <p:xfrm>
          <a:off x="1049506" y="3348825"/>
          <a:ext cx="10409328" cy="2795733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822345"/>
                <a:gridCol w="2382319"/>
                <a:gridCol w="2839270"/>
                <a:gridCol w="2365394"/>
              </a:tblGrid>
              <a:tr h="347154">
                <a:tc>
                  <a:txBody>
                    <a:bodyPr/>
                    <a:lstStyle/>
                    <a:p>
                      <a:pPr indent="127000"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>
                          <a:effectLst/>
                        </a:rPr>
                        <a:t>비</a:t>
                      </a:r>
                      <a:r>
                        <a:rPr lang="en-US" sz="2000" kern="100" dirty="0">
                          <a:effectLst/>
                        </a:rPr>
                        <a:t>       </a:t>
                      </a:r>
                      <a:r>
                        <a:rPr lang="ko-KR" sz="2000" kern="100" dirty="0">
                          <a:effectLst/>
                        </a:rPr>
                        <a:t>용</a:t>
                      </a:r>
                      <a:endParaRPr lang="ko-KR" sz="2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>
                          <a:effectLst/>
                        </a:rPr>
                        <a:t>금</a:t>
                      </a:r>
                      <a:r>
                        <a:rPr lang="en-US" sz="2000" kern="100" dirty="0">
                          <a:effectLst/>
                        </a:rPr>
                        <a:t>      </a:t>
                      </a:r>
                      <a:r>
                        <a:rPr lang="ko-KR" sz="2000" kern="100" dirty="0">
                          <a:effectLst/>
                        </a:rPr>
                        <a:t>액</a:t>
                      </a:r>
                      <a:endParaRPr lang="ko-KR" sz="2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        </a:t>
                      </a:r>
                      <a:r>
                        <a:rPr lang="ko-KR" sz="2000" kern="100" dirty="0">
                          <a:effectLst/>
                        </a:rPr>
                        <a:t>수</a:t>
                      </a:r>
                      <a:r>
                        <a:rPr lang="en-US" sz="2000" kern="100" dirty="0">
                          <a:effectLst/>
                        </a:rPr>
                        <a:t>       </a:t>
                      </a:r>
                      <a:r>
                        <a:rPr lang="ko-KR" sz="2000" kern="100" dirty="0" err="1">
                          <a:effectLst/>
                        </a:rPr>
                        <a:t>익</a:t>
                      </a:r>
                      <a:r>
                        <a:rPr lang="ko-KR" sz="2000" kern="100" dirty="0">
                          <a:effectLst/>
                        </a:rPr>
                        <a:t> </a:t>
                      </a:r>
                      <a:endParaRPr lang="ko-KR" sz="2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2000" kern="100" dirty="0">
                          <a:effectLst/>
                        </a:rPr>
                        <a:t>금</a:t>
                      </a:r>
                      <a:r>
                        <a:rPr lang="en-US" sz="2000" kern="100" dirty="0">
                          <a:effectLst/>
                        </a:rPr>
                        <a:t>       </a:t>
                      </a:r>
                      <a:r>
                        <a:rPr lang="ko-KR" sz="2000" kern="100" dirty="0">
                          <a:effectLst/>
                        </a:rPr>
                        <a:t>액</a:t>
                      </a:r>
                      <a:endParaRPr lang="ko-KR" sz="2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497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보  험  </a:t>
                      </a:r>
                      <a:r>
                        <a:rPr lang="ko-KR" altLang="en-US" sz="1800" b="1" kern="100" dirty="0" err="1" smtClean="0">
                          <a:effectLst/>
                        </a:rPr>
                        <a:t>료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>
                          <a:effectLst/>
                        </a:rPr>
                        <a:t> </a:t>
                      </a:r>
                      <a:r>
                        <a:rPr lang="en-US" sz="1800" b="0" kern="100" dirty="0" smtClean="0">
                          <a:effectLst/>
                        </a:rPr>
                        <a:t>10,000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상품매출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60,000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97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급      여 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effectLst/>
                        </a:rPr>
                        <a:t>  30,000</a:t>
                      </a:r>
                      <a:r>
                        <a:rPr lang="en-US" sz="1800" b="0" kern="100" dirty="0">
                          <a:effectLst/>
                        </a:rPr>
                        <a:t> 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임대료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  6,000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97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여비교통비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effectLst/>
                        </a:rPr>
                        <a:t> 10,000</a:t>
                      </a:r>
                      <a:r>
                        <a:rPr lang="en-US" sz="1800" b="0" kern="100" dirty="0">
                          <a:effectLst/>
                        </a:rPr>
                        <a:t> 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이자수익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   5,000</a:t>
                      </a: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97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세금과 공과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effectLst/>
                        </a:rPr>
                        <a:t> 4,000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97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 </a:t>
                      </a:r>
                      <a:r>
                        <a:rPr lang="ko-KR" altLang="en-US" sz="1800" b="1" kern="100" dirty="0" smtClean="0">
                          <a:effectLst/>
                        </a:rPr>
                        <a:t>기부금</a:t>
                      </a:r>
                      <a:endParaRPr lang="ko-KR" sz="1800" b="1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effectLst/>
                        </a:rPr>
                        <a:t>  7,000</a:t>
                      </a:r>
                      <a:r>
                        <a:rPr lang="en-US" sz="1800" b="0" kern="100" dirty="0">
                          <a:effectLst/>
                        </a:rPr>
                        <a:t> 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97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rgbClr val="FF0000"/>
                          </a:solidFill>
                          <a:effectLst/>
                        </a:rPr>
                        <a:t>  </a:t>
                      </a:r>
                      <a:endParaRPr lang="ko-KR" sz="1800" b="0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979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>
                          <a:effectLst/>
                        </a:rPr>
                        <a:t> 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effectLst/>
                        </a:rPr>
                        <a:t>71,000</a:t>
                      </a:r>
                      <a:endParaRPr lang="ko-KR" sz="18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en-US" sz="1800" kern="100" dirty="0" smtClean="0">
                          <a:effectLst/>
                        </a:rPr>
                        <a:t>71,000</a:t>
                      </a: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697505"/>
              </p:ext>
            </p:extLst>
          </p:nvPr>
        </p:nvGraphicFramePr>
        <p:xfrm>
          <a:off x="1072698" y="1697116"/>
          <a:ext cx="9059843" cy="782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59843"/>
              </a:tblGrid>
              <a:tr h="634192">
                <a:tc>
                  <a:txBody>
                    <a:bodyPr/>
                    <a:lstStyle/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상품매출 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60,000  </a:t>
                      </a:r>
                      <a:r>
                        <a:rPr lang="ko-KR" sz="1600" kern="100" dirty="0">
                          <a:solidFill>
                            <a:schemeClr val="tx1"/>
                          </a:solidFill>
                          <a:effectLst/>
                        </a:rPr>
                        <a:t>임 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대  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err="1" smtClean="0">
                          <a:solidFill>
                            <a:schemeClr val="tx1"/>
                          </a:solidFill>
                          <a:effectLst/>
                        </a:rPr>
                        <a:t>료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  6,000   </a:t>
                      </a:r>
                      <a:r>
                        <a:rPr lang="ko-KR" sz="1600" kern="100" dirty="0">
                          <a:solidFill>
                            <a:schemeClr val="tx1"/>
                          </a:solidFill>
                          <a:effectLst/>
                        </a:rPr>
                        <a:t>이 자 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수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err="1">
                          <a:solidFill>
                            <a:schemeClr val="tx1"/>
                          </a:solidFill>
                          <a:effectLst/>
                        </a:rPr>
                        <a:t>익</a:t>
                      </a:r>
                      <a:r>
                        <a:rPr lang="ko-KR" sz="16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5,000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보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험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err="1" smtClean="0">
                          <a:solidFill>
                            <a:schemeClr val="tx1"/>
                          </a:solidFill>
                          <a:effectLst/>
                        </a:rPr>
                        <a:t>료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10,000 </a:t>
                      </a:r>
                    </a:p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solidFill>
                            <a:schemeClr val="tx1"/>
                          </a:solidFill>
                          <a:effectLst/>
                        </a:rPr>
                        <a:t>급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       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     </a:t>
                      </a:r>
                      <a:r>
                        <a:rPr lang="ko-KR" sz="1600" kern="100" dirty="0">
                          <a:solidFill>
                            <a:schemeClr val="tx1"/>
                          </a:solidFill>
                          <a:effectLst/>
                        </a:rPr>
                        <a:t>여 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30,000  </a:t>
                      </a:r>
                      <a:r>
                        <a:rPr lang="ko-KR" sz="1600" kern="100" dirty="0">
                          <a:solidFill>
                            <a:schemeClr val="tx1"/>
                          </a:solidFill>
                          <a:effectLst/>
                        </a:rPr>
                        <a:t>여비 교통비  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10,000 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세금과 </a:t>
                      </a:r>
                      <a:r>
                        <a:rPr lang="ko-KR" sz="1600" kern="100" dirty="0">
                          <a:solidFill>
                            <a:schemeClr val="tx1"/>
                          </a:solidFill>
                          <a:effectLst/>
                        </a:rPr>
                        <a:t>공과 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4,000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기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부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금 </a:t>
                      </a:r>
                      <a:r>
                        <a:rPr lang="en-US" altLang="ko-KR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7,000</a:t>
                      </a:r>
                      <a:endParaRPr lang="ko-KR" sz="1600" kern="1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66656" y="542236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rgbClr val="FF0000"/>
                </a:solidFill>
              </a:rPr>
              <a:t>당기순이익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1966" y="542609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10,000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5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계정과목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dirty="0">
                <a:solidFill>
                  <a:srgbClr val="FF0000"/>
                </a:solidFill>
              </a:rPr>
              <a:t>분개를 할 때 거래의 성격을 간단</a:t>
            </a:r>
            <a:r>
              <a:rPr lang="en-US" altLang="ko-KR" sz="2000" dirty="0">
                <a:solidFill>
                  <a:srgbClr val="FF0000"/>
                </a:solidFill>
              </a:rPr>
              <a:t>,</a:t>
            </a:r>
            <a:r>
              <a:rPr lang="ko-KR" altLang="en-US" sz="2000" dirty="0">
                <a:solidFill>
                  <a:srgbClr val="FF0000"/>
                </a:solidFill>
              </a:rPr>
              <a:t>명료하게 처리 할 수 있도록 사전에 정해놓은 용어</a:t>
            </a:r>
            <a:endParaRPr lang="en-US" altLang="ko-KR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ko-KR" altLang="en-US" sz="2000" dirty="0" smtClean="0">
                <a:solidFill>
                  <a:srgbClr val="FF0000"/>
                </a:solidFill>
              </a:rPr>
              <a:t>   즉</a:t>
            </a:r>
            <a:r>
              <a:rPr lang="en-US" altLang="ko-KR" sz="2000" dirty="0" smtClean="0">
                <a:solidFill>
                  <a:srgbClr val="FF0000"/>
                </a:solidFill>
              </a:rPr>
              <a:t>, </a:t>
            </a:r>
            <a:r>
              <a:rPr lang="ko-KR" altLang="en-US" sz="2000" dirty="0" err="1" smtClean="0">
                <a:solidFill>
                  <a:srgbClr val="FF0000"/>
                </a:solidFill>
              </a:rPr>
              <a:t>회계식</a:t>
            </a:r>
            <a:r>
              <a:rPr lang="ko-KR" altLang="en-US" sz="2000" dirty="0" smtClean="0">
                <a:solidFill>
                  <a:srgbClr val="FF0000"/>
                </a:solidFill>
              </a:rPr>
              <a:t> 용어를 뜻함 </a:t>
            </a:r>
            <a:endParaRPr lang="en-US" altLang="ko-KR" sz="2000" dirty="0" smtClean="0">
              <a:solidFill>
                <a:srgbClr val="FF0000"/>
              </a:solidFill>
            </a:endParaRPr>
          </a:p>
          <a:p>
            <a:r>
              <a:rPr lang="ko-KR" altLang="en-US" sz="2000" dirty="0" smtClean="0"/>
              <a:t>회계에서 </a:t>
            </a:r>
            <a:r>
              <a:rPr lang="ko-KR" altLang="en-US" sz="2000" dirty="0"/>
              <a:t>오랜 관행을 통해 규칙화 시켜놓은 용어를 사용한다</a:t>
            </a:r>
            <a:r>
              <a:rPr lang="en-US" altLang="ko-KR" sz="2000" dirty="0"/>
              <a:t>. </a:t>
            </a:r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0152"/>
              </p:ext>
            </p:extLst>
          </p:nvPr>
        </p:nvGraphicFramePr>
        <p:xfrm>
          <a:off x="1167713" y="2640141"/>
          <a:ext cx="777036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5184"/>
                <a:gridCol w="3885184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일상적인 정의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용어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계정과목 </a:t>
                      </a:r>
                      <a:r>
                        <a:rPr lang="en-US" altLang="ko-KR" dirty="0" smtClean="0"/>
                        <a:t>( </a:t>
                      </a:r>
                      <a:r>
                        <a:rPr lang="ko-KR" altLang="en-US" dirty="0" err="1" smtClean="0"/>
                        <a:t>회계식</a:t>
                      </a:r>
                      <a:r>
                        <a:rPr lang="ko-KR" altLang="en-US" dirty="0" smtClean="0"/>
                        <a:t> 용어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143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지폐와 동전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현금</a:t>
                      </a:r>
                      <a:endParaRPr lang="ko-KR" altLang="en-US" dirty="0"/>
                    </a:p>
                  </a:txBody>
                  <a:tcPr/>
                </a:tc>
              </a:tr>
              <a:tr h="3143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은행빚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대출금</a:t>
                      </a:r>
                      <a:r>
                        <a:rPr lang="en-US" altLang="ko-KR" baseline="0" dirty="0" smtClean="0"/>
                        <a:t>,</a:t>
                      </a:r>
                      <a:r>
                        <a:rPr lang="ko-KR" altLang="en-US" baseline="0" dirty="0" err="1" smtClean="0"/>
                        <a:t>빌린돈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차입금</a:t>
                      </a:r>
                      <a:endParaRPr lang="en-US" altLang="ko-KR" dirty="0" smtClean="0"/>
                    </a:p>
                  </a:txBody>
                  <a:tcPr/>
                </a:tc>
              </a:tr>
              <a:tr h="3143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트럭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승용차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경차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차량운반구</a:t>
                      </a:r>
                      <a:endParaRPr lang="en-US" altLang="ko-KR" dirty="0" smtClean="0"/>
                    </a:p>
                  </a:txBody>
                  <a:tcPr/>
                </a:tc>
              </a:tr>
              <a:tr h="3143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전화요금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통신비</a:t>
                      </a:r>
                      <a:endParaRPr lang="ko-KR" altLang="en-US" dirty="0"/>
                    </a:p>
                  </a:txBody>
                  <a:tcPr/>
                </a:tc>
              </a:tr>
              <a:tr h="3143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복사용지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볼펜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메모지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사무용품비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79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계정과목</a:t>
            </a:r>
            <a:r>
              <a:rPr lang="en-US" altLang="ko-KR" dirty="0" smtClean="0"/>
              <a:t>-</a:t>
            </a:r>
            <a:r>
              <a:rPr lang="ko-KR" altLang="en-US" dirty="0" smtClean="0"/>
              <a:t>연습문제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ko-KR" b="1" dirty="0" smtClean="0"/>
              <a:t>7.</a:t>
            </a:r>
            <a:r>
              <a:rPr lang="ko-KR" altLang="ko-KR" b="1" dirty="0" smtClean="0"/>
              <a:t>다음 </a:t>
            </a:r>
            <a:r>
              <a:rPr lang="ko-KR" altLang="ko-KR" b="1" dirty="0"/>
              <a:t>내용에 맞는 계정과목 기입하기</a:t>
            </a:r>
            <a:r>
              <a:rPr lang="en-US" altLang="ko-KR" dirty="0"/>
              <a:t>.</a:t>
            </a:r>
          </a:p>
          <a:p>
            <a:pPr marL="0" indent="0" latinLnBrk="0">
              <a:buNone/>
            </a:pPr>
            <a:r>
              <a:rPr lang="en-US" altLang="ko-KR" sz="2400" dirty="0"/>
              <a:t> 1) </a:t>
            </a:r>
            <a:r>
              <a:rPr lang="ko-KR" altLang="ko-KR" sz="2400" dirty="0"/>
              <a:t>지폐 및 주화</a:t>
            </a:r>
            <a:r>
              <a:rPr lang="en-US" altLang="ko-KR" sz="2400" dirty="0"/>
              <a:t>, </a:t>
            </a:r>
            <a:r>
              <a:rPr lang="ko-KR" altLang="ko-KR" sz="2400" dirty="0"/>
              <a:t>통화대용증권</a:t>
            </a:r>
            <a:r>
              <a:rPr lang="en-US" altLang="ko-KR" sz="2400" dirty="0"/>
              <a:t>(</a:t>
            </a:r>
            <a:r>
              <a:rPr lang="ko-KR" altLang="ko-KR" sz="2400" dirty="0" err="1"/>
              <a:t>자기앞수표등</a:t>
            </a:r>
            <a:r>
              <a:rPr lang="en-US" altLang="ko-KR" sz="2400" dirty="0"/>
              <a:t>) – (                  )</a:t>
            </a:r>
            <a:endParaRPr lang="ko-KR" altLang="ko-KR" sz="2400" dirty="0"/>
          </a:p>
          <a:p>
            <a:pPr marL="0" indent="0">
              <a:buNone/>
            </a:pPr>
            <a:r>
              <a:rPr lang="en-US" altLang="ko-KR" sz="2400" dirty="0"/>
              <a:t> 2) </a:t>
            </a:r>
            <a:r>
              <a:rPr lang="ko-KR" altLang="ko-KR" sz="2400" dirty="0">
                <a:latin typeface="+mj-ea"/>
              </a:rPr>
              <a:t>상품매출</a:t>
            </a:r>
            <a:r>
              <a:rPr lang="en-US" altLang="ko-KR" sz="2400" dirty="0">
                <a:latin typeface="+mj-ea"/>
              </a:rPr>
              <a:t> </a:t>
            </a:r>
            <a:r>
              <a:rPr lang="ko-KR" altLang="ko-KR" sz="2400" dirty="0">
                <a:latin typeface="+mj-ea"/>
              </a:rPr>
              <a:t>시 발송비</a:t>
            </a:r>
            <a:r>
              <a:rPr lang="en-US" altLang="ko-KR" sz="2400" dirty="0">
                <a:latin typeface="+mj-ea"/>
              </a:rPr>
              <a:t>, </a:t>
            </a:r>
            <a:r>
              <a:rPr lang="ko-KR" altLang="ko-KR" sz="2400" dirty="0" err="1">
                <a:latin typeface="+mj-ea"/>
              </a:rPr>
              <a:t>택배비를</a:t>
            </a:r>
            <a:r>
              <a:rPr lang="ko-KR" altLang="ko-KR" sz="2400" dirty="0">
                <a:latin typeface="+mj-ea"/>
              </a:rPr>
              <a:t> 지급한 </a:t>
            </a:r>
            <a:r>
              <a:rPr lang="ko-KR" altLang="ko-KR" sz="2400" dirty="0" smtClean="0">
                <a:latin typeface="+mj-ea"/>
              </a:rPr>
              <a:t>경우</a:t>
            </a:r>
            <a:r>
              <a:rPr lang="en-US" altLang="ko-KR" sz="2400" dirty="0" smtClean="0">
                <a:latin typeface="+mj-ea"/>
              </a:rPr>
              <a:t>- </a:t>
            </a:r>
            <a:r>
              <a:rPr lang="ko-KR" altLang="ko-KR" sz="2400" dirty="0" smtClean="0">
                <a:latin typeface="+mj-ea"/>
              </a:rPr>
              <a:t> </a:t>
            </a:r>
            <a:r>
              <a:rPr lang="en-US" altLang="ko-KR" sz="2400" dirty="0">
                <a:latin typeface="+mj-ea"/>
              </a:rPr>
              <a:t>(              </a:t>
            </a:r>
            <a:r>
              <a:rPr lang="en-US" altLang="ko-KR" sz="2400" dirty="0" smtClean="0">
                <a:latin typeface="+mj-ea"/>
              </a:rPr>
              <a:t>      </a:t>
            </a:r>
            <a:r>
              <a:rPr lang="en-US" altLang="ko-KR" sz="2400" dirty="0">
                <a:latin typeface="+mj-ea"/>
              </a:rPr>
              <a:t>)</a:t>
            </a:r>
          </a:p>
          <a:p>
            <a:pPr marL="0" indent="0" latinLnBrk="0">
              <a:buNone/>
            </a:pPr>
            <a:r>
              <a:rPr lang="en-US" altLang="ko-KR" sz="2400" dirty="0" smtClean="0"/>
              <a:t> 3) </a:t>
            </a:r>
            <a:r>
              <a:rPr lang="ko-KR" altLang="ko-KR" sz="2400" dirty="0"/>
              <a:t>상품을 매출하고 대금은 외상으로 하였을 때 </a:t>
            </a:r>
            <a:r>
              <a:rPr lang="en-US" altLang="ko-KR" sz="2400" dirty="0"/>
              <a:t>– (                  )</a:t>
            </a:r>
            <a:endParaRPr lang="ko-KR" altLang="ko-KR" sz="2400" dirty="0"/>
          </a:p>
          <a:p>
            <a:pPr marL="0" indent="0" latinLnBrk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4) </a:t>
            </a:r>
            <a:r>
              <a:rPr lang="ko-KR" altLang="ko-KR" sz="2400" dirty="0"/>
              <a:t>상품을 매출하고 대금은 어음으로 받았을 때 </a:t>
            </a:r>
            <a:r>
              <a:rPr lang="en-US" altLang="ko-KR" sz="2400" dirty="0"/>
              <a:t>– (                  </a:t>
            </a:r>
            <a:r>
              <a:rPr lang="en-US" altLang="ko-KR" sz="2400" dirty="0" smtClean="0"/>
              <a:t>)</a:t>
            </a:r>
          </a:p>
          <a:p>
            <a:pPr marL="0" lvl="0" indent="0" latinLnBrk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5)</a:t>
            </a:r>
            <a:r>
              <a:rPr lang="ko-KR" altLang="ko-KR" sz="2400" dirty="0"/>
              <a:t> 영업활동과 관계 없이 발생한 소액의 손실 </a:t>
            </a:r>
            <a:r>
              <a:rPr lang="en-US" altLang="ko-KR" sz="2400" dirty="0"/>
              <a:t>(                       </a:t>
            </a:r>
            <a:r>
              <a:rPr lang="en-US" altLang="ko-KR" sz="2400" dirty="0" smtClean="0"/>
              <a:t>)</a:t>
            </a:r>
            <a:endParaRPr lang="ko-KR" altLang="ko-KR" sz="2400" dirty="0"/>
          </a:p>
          <a:p>
            <a:pPr marL="0" indent="0" latinLnBrk="0">
              <a:buNone/>
            </a:pPr>
            <a:r>
              <a:rPr lang="en-US" altLang="ko-KR" sz="2400" dirty="0"/>
              <a:t> 6) </a:t>
            </a:r>
            <a:r>
              <a:rPr lang="ko-KR" altLang="ko-KR" sz="2400" dirty="0"/>
              <a:t>상품을 주문하고 계약금으로 지급하였을 때 </a:t>
            </a:r>
            <a:r>
              <a:rPr lang="en-US" altLang="ko-KR" sz="2400" dirty="0"/>
              <a:t>– (                  )</a:t>
            </a:r>
            <a:endParaRPr lang="ko-KR" altLang="ko-KR" sz="2400" dirty="0"/>
          </a:p>
          <a:p>
            <a:pPr marL="0" indent="0" latinLnBrk="0">
              <a:buNone/>
            </a:pPr>
            <a:r>
              <a:rPr lang="en-US" altLang="ko-KR" sz="2400" dirty="0"/>
              <a:t> 7) </a:t>
            </a:r>
            <a:r>
              <a:rPr lang="ko-KR" altLang="ko-KR" sz="2400" dirty="0"/>
              <a:t>판매를 목적으로 매입한 물품 </a:t>
            </a:r>
            <a:r>
              <a:rPr lang="en-US" altLang="ko-KR" sz="2400" dirty="0"/>
              <a:t>– (                  )</a:t>
            </a:r>
            <a:endParaRPr lang="ko-KR" altLang="ko-KR" sz="2400" dirty="0"/>
          </a:p>
          <a:p>
            <a:pPr marL="0" indent="0" latinLnBrk="0">
              <a:buNone/>
            </a:pPr>
            <a:r>
              <a:rPr lang="en-US" altLang="ko-KR" sz="2400" dirty="0"/>
              <a:t> 8) </a:t>
            </a:r>
            <a:r>
              <a:rPr lang="ko-KR" altLang="ko-KR" sz="2400" dirty="0"/>
              <a:t>화재보험료</a:t>
            </a:r>
            <a:r>
              <a:rPr lang="en-US" altLang="ko-KR" sz="2400" dirty="0"/>
              <a:t>,</a:t>
            </a:r>
            <a:r>
              <a:rPr lang="ko-KR" altLang="ko-KR" sz="2400" dirty="0"/>
              <a:t>자동차 보험료를 지급하였을 때 </a:t>
            </a:r>
            <a:r>
              <a:rPr lang="en-US" altLang="ko-KR" sz="2400" dirty="0"/>
              <a:t>– (                  )</a:t>
            </a:r>
            <a:endParaRPr lang="ko-KR" altLang="ko-KR" sz="2400" dirty="0"/>
          </a:p>
          <a:p>
            <a:pPr marL="0" indent="0" latinLnBrk="0">
              <a:buNone/>
            </a:pPr>
            <a:r>
              <a:rPr lang="en-US" altLang="ko-KR" sz="2400" dirty="0"/>
              <a:t> 9) </a:t>
            </a:r>
            <a:r>
              <a:rPr lang="ko-KR" altLang="ko-KR" sz="2400" dirty="0"/>
              <a:t>영업용 책상</a:t>
            </a:r>
            <a:r>
              <a:rPr lang="en-US" altLang="ko-KR" sz="2400" dirty="0"/>
              <a:t>, </a:t>
            </a:r>
            <a:r>
              <a:rPr lang="ko-KR" altLang="ko-KR" sz="2400" dirty="0"/>
              <a:t>의자</a:t>
            </a:r>
            <a:r>
              <a:rPr lang="en-US" altLang="ko-KR" sz="2400" dirty="0"/>
              <a:t>,</a:t>
            </a:r>
            <a:r>
              <a:rPr lang="ko-KR" altLang="ko-KR" sz="2400" dirty="0" err="1"/>
              <a:t>금고등</a:t>
            </a:r>
            <a:r>
              <a:rPr lang="ko-KR" altLang="ko-KR" sz="2400" dirty="0"/>
              <a:t> 구입하였을 때 </a:t>
            </a:r>
            <a:r>
              <a:rPr lang="en-US" altLang="ko-KR" sz="2400" dirty="0"/>
              <a:t>– (                  )</a:t>
            </a:r>
            <a:endParaRPr lang="ko-KR" altLang="ko-KR" sz="2400" dirty="0"/>
          </a:p>
          <a:p>
            <a:pPr marL="0" indent="0" latinLnBrk="0">
              <a:buNone/>
            </a:pPr>
            <a:r>
              <a:rPr lang="en-US" altLang="ko-KR" sz="2400" dirty="0"/>
              <a:t>10) </a:t>
            </a:r>
            <a:r>
              <a:rPr lang="ko-KR" altLang="ko-KR" sz="2400" dirty="0"/>
              <a:t>영업에 사용할 목적으로 점포나 </a:t>
            </a:r>
            <a:r>
              <a:rPr lang="ko-KR" altLang="ko-KR" sz="2400" dirty="0" err="1"/>
              <a:t>창고등을</a:t>
            </a:r>
            <a:r>
              <a:rPr lang="ko-KR" altLang="ko-KR" sz="2400" dirty="0"/>
              <a:t> 구입하였을 때 </a:t>
            </a:r>
            <a:r>
              <a:rPr lang="en-US" altLang="ko-KR" sz="2400" dirty="0"/>
              <a:t>– (                  )</a:t>
            </a:r>
            <a:endParaRPr lang="ko-KR" altLang="ko-KR" sz="2400" dirty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52037" y="35692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FF0000"/>
                </a:solidFill>
              </a:rPr>
              <a:t>잡손실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67452" y="17572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현금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59785" y="26917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외상매출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51433" y="31339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FF0000"/>
                </a:solidFill>
              </a:rPr>
              <a:t>받을어음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67452" y="394853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선급금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16361" y="440378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상품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59785" y="486706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보험료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52037" y="52372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비품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34334" y="56780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solidFill>
                  <a:srgbClr val="FF0000"/>
                </a:solidFill>
              </a:rPr>
              <a:t>건물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67452" y="2260780"/>
            <a:ext cx="877163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dirty="0">
                <a:solidFill>
                  <a:srgbClr val="FF0000"/>
                </a:solidFill>
              </a:rPr>
              <a:t>운반비</a:t>
            </a:r>
            <a:endParaRPr lang="en-US" altLang="ko-KR" sz="180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14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계정과목</a:t>
            </a:r>
            <a:r>
              <a:rPr lang="en-US" altLang="ko-KR" dirty="0"/>
              <a:t>-</a:t>
            </a:r>
            <a:r>
              <a:rPr lang="ko-KR" altLang="en-US" dirty="0"/>
              <a:t>연습문제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latinLnBrk="0">
              <a:buNone/>
            </a:pPr>
            <a:r>
              <a:rPr lang="en-US" altLang="ko-KR" sz="2000" dirty="0"/>
              <a:t>11) </a:t>
            </a:r>
            <a:r>
              <a:rPr lang="ko-KR" altLang="ko-KR" sz="2000" dirty="0"/>
              <a:t>상품을 매입하고 대금은 외상으로 하였을 때 </a:t>
            </a:r>
            <a:r>
              <a:rPr lang="en-US" altLang="ko-KR" sz="2000" dirty="0"/>
              <a:t>– (                  )</a:t>
            </a:r>
            <a:endParaRPr lang="ko-KR" altLang="ko-KR" sz="2000" dirty="0"/>
          </a:p>
          <a:p>
            <a:pPr marL="0" indent="0" latinLnBrk="0">
              <a:buNone/>
            </a:pPr>
            <a:r>
              <a:rPr lang="en-US" altLang="ko-KR" sz="2000" dirty="0"/>
              <a:t>12) </a:t>
            </a:r>
            <a:r>
              <a:rPr lang="ko-KR" altLang="ko-KR" sz="2000" dirty="0"/>
              <a:t>상품을 매입하고 대금은 약속어음을 발행 하였을 때 </a:t>
            </a:r>
            <a:r>
              <a:rPr lang="en-US" altLang="ko-KR" sz="2000" dirty="0"/>
              <a:t>– (                  )</a:t>
            </a:r>
            <a:endParaRPr lang="ko-KR" altLang="ko-KR" sz="2000" dirty="0"/>
          </a:p>
          <a:p>
            <a:pPr marL="0" indent="0" latinLnBrk="0">
              <a:buNone/>
            </a:pPr>
            <a:r>
              <a:rPr lang="en-US" altLang="ko-KR" sz="2000" dirty="0"/>
              <a:t>13) </a:t>
            </a:r>
            <a:r>
              <a:rPr lang="ko-KR" altLang="ko-KR" sz="2000" dirty="0"/>
              <a:t>상품이 아닌 비품</a:t>
            </a:r>
            <a:r>
              <a:rPr lang="en-US" altLang="ko-KR" sz="2000" dirty="0"/>
              <a:t>,</a:t>
            </a:r>
            <a:r>
              <a:rPr lang="ko-KR" altLang="ko-KR" sz="2000" dirty="0" err="1"/>
              <a:t>건물등을</a:t>
            </a:r>
            <a:r>
              <a:rPr lang="ko-KR" altLang="ko-KR" sz="2000" dirty="0"/>
              <a:t> 구입하여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월말에 </a:t>
            </a:r>
            <a:r>
              <a:rPr lang="ko-KR" altLang="ko-KR" sz="2000" dirty="0" smtClean="0"/>
              <a:t>지급하기로 </a:t>
            </a:r>
            <a:r>
              <a:rPr lang="ko-KR" altLang="ko-KR" sz="2000" dirty="0"/>
              <a:t>하였을 때 </a:t>
            </a:r>
            <a:r>
              <a:rPr lang="en-US" altLang="ko-KR" sz="2000" dirty="0"/>
              <a:t>– (                  )</a:t>
            </a:r>
            <a:endParaRPr lang="ko-KR" altLang="ko-KR" sz="2000" dirty="0"/>
          </a:p>
          <a:p>
            <a:pPr marL="0" indent="0" latinLnBrk="0">
              <a:buNone/>
            </a:pPr>
            <a:r>
              <a:rPr lang="en-US" altLang="ko-KR" sz="2000" dirty="0"/>
              <a:t>14) </a:t>
            </a:r>
            <a:r>
              <a:rPr lang="ko-KR" altLang="ko-KR" sz="2000" dirty="0"/>
              <a:t>택시요금</a:t>
            </a:r>
            <a:r>
              <a:rPr lang="en-US" altLang="ko-KR" sz="2000" dirty="0"/>
              <a:t>,</a:t>
            </a:r>
            <a:r>
              <a:rPr lang="ko-KR" altLang="ko-KR" sz="2000" dirty="0"/>
              <a:t>시내교통비를 지급 하였을 때 </a:t>
            </a:r>
            <a:r>
              <a:rPr lang="en-US" altLang="ko-KR" sz="2000" dirty="0"/>
              <a:t>– (                  )</a:t>
            </a:r>
            <a:endParaRPr lang="ko-KR" altLang="ko-KR" sz="2000" dirty="0"/>
          </a:p>
          <a:p>
            <a:pPr marL="0" indent="0" latinLnBrk="0">
              <a:buNone/>
            </a:pPr>
            <a:r>
              <a:rPr lang="en-US" altLang="ko-KR" sz="2000" dirty="0"/>
              <a:t>15) </a:t>
            </a:r>
            <a:r>
              <a:rPr lang="ko-KR" altLang="ko-KR" sz="2000" dirty="0"/>
              <a:t>전화요금</a:t>
            </a:r>
            <a:r>
              <a:rPr lang="en-US" altLang="ko-KR" sz="2000" dirty="0"/>
              <a:t>,</a:t>
            </a:r>
            <a:r>
              <a:rPr lang="ko-KR" altLang="ko-KR" sz="2000" dirty="0"/>
              <a:t>우표 및 엽서대금을 지급하였을 때 </a:t>
            </a:r>
            <a:r>
              <a:rPr lang="en-US" altLang="ko-KR" sz="2000" dirty="0"/>
              <a:t>– (                  )</a:t>
            </a:r>
            <a:endParaRPr lang="ko-KR" altLang="ko-KR" sz="2000" dirty="0"/>
          </a:p>
          <a:p>
            <a:pPr marL="0" indent="0" latinLnBrk="0">
              <a:buNone/>
            </a:pPr>
            <a:r>
              <a:rPr lang="en-US" altLang="ko-KR" sz="2000" dirty="0"/>
              <a:t>16) </a:t>
            </a:r>
            <a:r>
              <a:rPr lang="ko-KR" altLang="ko-KR" sz="2000" dirty="0"/>
              <a:t>전기요금</a:t>
            </a:r>
            <a:r>
              <a:rPr lang="en-US" altLang="ko-KR" sz="2000" dirty="0"/>
              <a:t>, </a:t>
            </a:r>
            <a:r>
              <a:rPr lang="ko-KR" altLang="ko-KR" sz="2000" dirty="0"/>
              <a:t>수도요금</a:t>
            </a:r>
            <a:r>
              <a:rPr lang="en-US" altLang="ko-KR" sz="2000" dirty="0"/>
              <a:t>, </a:t>
            </a:r>
            <a:r>
              <a:rPr lang="ko-KR" altLang="ko-KR" sz="2000" dirty="0" err="1"/>
              <a:t>가스료를</a:t>
            </a:r>
            <a:r>
              <a:rPr lang="ko-KR" altLang="ko-KR" sz="2000" dirty="0"/>
              <a:t> 지급하였을 때 </a:t>
            </a:r>
            <a:r>
              <a:rPr lang="en-US" altLang="ko-KR" sz="2000" dirty="0"/>
              <a:t>– (                  )</a:t>
            </a:r>
            <a:endParaRPr lang="ko-KR" altLang="ko-KR" sz="2000" dirty="0"/>
          </a:p>
          <a:p>
            <a:pPr marL="0" indent="0">
              <a:buNone/>
            </a:pPr>
            <a:r>
              <a:rPr lang="en-US" altLang="ko-KR" sz="2000" dirty="0"/>
              <a:t>17) </a:t>
            </a:r>
            <a:r>
              <a:rPr lang="ko-KR" altLang="ko-KR" sz="2000" dirty="0"/>
              <a:t>문화방송에 </a:t>
            </a:r>
            <a:r>
              <a:rPr lang="en-US" altLang="ko-KR" sz="2000" dirty="0" err="1"/>
              <a:t>tv</a:t>
            </a:r>
            <a:r>
              <a:rPr lang="ko-KR" altLang="ko-KR" sz="2000" dirty="0"/>
              <a:t>광고료를 지급하였을 때 </a:t>
            </a:r>
            <a:r>
              <a:rPr lang="en-US" altLang="ko-KR" sz="2000" dirty="0"/>
              <a:t>– (                  )</a:t>
            </a:r>
            <a:endParaRPr lang="ko-KR" altLang="en-US" sz="2000" dirty="0"/>
          </a:p>
          <a:p>
            <a:pPr marL="0" indent="0">
              <a:buNone/>
            </a:pPr>
            <a:r>
              <a:rPr lang="en-US" altLang="ko-KR" sz="2000" dirty="0" smtClean="0">
                <a:latin typeface="+mj-ea"/>
              </a:rPr>
              <a:t>18) </a:t>
            </a:r>
            <a:r>
              <a:rPr lang="ko-KR" altLang="en-US" sz="2000" dirty="0">
                <a:latin typeface="+mj-ea"/>
              </a:rPr>
              <a:t>상품을 구입할 때 지급한 부가세 </a:t>
            </a:r>
            <a:r>
              <a:rPr lang="en-US" altLang="ko-KR" sz="2000" dirty="0">
                <a:latin typeface="+mj-ea"/>
              </a:rPr>
              <a:t>(                       )</a:t>
            </a:r>
          </a:p>
          <a:p>
            <a:pPr marL="0" indent="0">
              <a:buNone/>
            </a:pPr>
            <a:r>
              <a:rPr lang="en-US" altLang="ko-KR" sz="2000" dirty="0" smtClean="0">
                <a:latin typeface="+mj-ea"/>
              </a:rPr>
              <a:t>19) </a:t>
            </a:r>
            <a:r>
              <a:rPr lang="ko-KR" altLang="en-US" sz="2000" dirty="0">
                <a:latin typeface="+mj-ea"/>
              </a:rPr>
              <a:t>상품을 판매할 때 받은 부가세</a:t>
            </a:r>
            <a:r>
              <a:rPr lang="en-US" altLang="ko-KR" sz="2000" dirty="0">
                <a:latin typeface="+mj-ea"/>
              </a:rPr>
              <a:t> (                       </a:t>
            </a:r>
            <a:r>
              <a:rPr lang="en-US" altLang="ko-KR" sz="2000" dirty="0" smtClean="0">
                <a:latin typeface="+mj-ea"/>
              </a:rPr>
              <a:t>)</a:t>
            </a:r>
          </a:p>
          <a:p>
            <a:pPr marL="0" indent="0">
              <a:buNone/>
            </a:pPr>
            <a:r>
              <a:rPr lang="en-US" altLang="ko-KR" sz="2000" dirty="0" smtClean="0">
                <a:latin typeface="+mj-ea"/>
              </a:rPr>
              <a:t>20)</a:t>
            </a:r>
            <a:r>
              <a:rPr lang="ko-KR" altLang="en-US" sz="2000" dirty="0">
                <a:latin typeface="+mj-ea"/>
              </a:rPr>
              <a:t> 입금과 출금이 자유로운 통장 </a:t>
            </a:r>
            <a:r>
              <a:rPr lang="en-US" altLang="ko-KR" sz="2000" dirty="0">
                <a:latin typeface="+mj-ea"/>
              </a:rPr>
              <a:t>(              )</a:t>
            </a:r>
            <a:endParaRPr lang="ko-KR" altLang="ko-KR" sz="2000" dirty="0">
              <a:latin typeface="+mj-ea"/>
            </a:endParaRPr>
          </a:p>
          <a:p>
            <a:pPr marL="0" indent="0">
              <a:buNone/>
            </a:pPr>
            <a:endParaRPr lang="en-US" altLang="ko-KR" sz="2000" dirty="0">
              <a:latin typeface="+mj-ea"/>
            </a:endParaRPr>
          </a:p>
          <a:p>
            <a:endParaRPr lang="ko-KR" alt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062202" y="133077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외상매입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8608" y="171915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지급어음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87347" y="21132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미지급금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7372" y="248257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여비교통비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62202" y="28884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통신비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6786" y="32825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수도광열비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371323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광고선전비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8196" y="4114676"/>
            <a:ext cx="163859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dirty="0" smtClean="0">
                <a:solidFill>
                  <a:srgbClr val="FF0000"/>
                </a:solidFill>
              </a:rPr>
              <a:t>부가세 </a:t>
            </a:r>
            <a:r>
              <a:rPr lang="ko-KR" altLang="en-US" sz="1801" dirty="0" err="1" smtClean="0">
                <a:solidFill>
                  <a:srgbClr val="FF0000"/>
                </a:solidFill>
              </a:rPr>
              <a:t>대급금</a:t>
            </a:r>
            <a:endParaRPr lang="en-US" altLang="ko-KR" sz="180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19663" y="4544604"/>
            <a:ext cx="163859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dirty="0" smtClean="0">
                <a:solidFill>
                  <a:srgbClr val="FF0000"/>
                </a:solidFill>
              </a:rPr>
              <a:t>부가세 예수금</a:t>
            </a:r>
            <a:endParaRPr lang="en-US" altLang="ko-KR" sz="180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74557" y="4914064"/>
            <a:ext cx="1107996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1" dirty="0" smtClean="0">
                <a:solidFill>
                  <a:srgbClr val="FF0000"/>
                </a:solidFill>
              </a:rPr>
              <a:t>보통예금</a:t>
            </a:r>
            <a:endParaRPr lang="en-US" altLang="ko-KR" sz="180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sz="2000" b="1" dirty="0" smtClean="0">
                <a:latin typeface="+mn-ea"/>
              </a:rPr>
              <a:t>◇분개란</a:t>
            </a:r>
            <a:r>
              <a:rPr lang="en-US" altLang="ko-KR" sz="2000" b="1" dirty="0">
                <a:latin typeface="+mn-ea"/>
              </a:rPr>
              <a:t>? </a:t>
            </a:r>
            <a:r>
              <a:rPr lang="ko-KR" altLang="en-US" sz="2000" dirty="0">
                <a:latin typeface="+mn-ea"/>
              </a:rPr>
              <a:t>거래가 발생하면 각 계정에 기입하기 전의 준비단계로 거래를 </a:t>
            </a:r>
            <a:r>
              <a:rPr lang="ko-KR" altLang="en-US" sz="2000" dirty="0" err="1">
                <a:solidFill>
                  <a:srgbClr val="FF0000"/>
                </a:solidFill>
                <a:latin typeface="+mn-ea"/>
              </a:rPr>
              <a:t>차변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solidFill>
                  <a:srgbClr val="FF0000"/>
                </a:solidFill>
                <a:latin typeface="+mn-ea"/>
              </a:rPr>
              <a:t>대변</a:t>
            </a:r>
            <a:r>
              <a:rPr lang="ko-KR" altLang="en-US" sz="2000" dirty="0">
                <a:latin typeface="+mn-ea"/>
              </a:rPr>
              <a:t>으로 구분하여 </a:t>
            </a:r>
            <a:r>
              <a:rPr lang="ko-KR" altLang="en-US" sz="2000" dirty="0" err="1">
                <a:latin typeface="+mn-ea"/>
              </a:rPr>
              <a:t>어느쪽에</a:t>
            </a:r>
            <a:r>
              <a:rPr lang="ko-KR" altLang="en-US" sz="2000" dirty="0">
                <a:latin typeface="+mn-ea"/>
              </a:rPr>
              <a:t> 기입할 것인지</a:t>
            </a:r>
            <a:r>
              <a:rPr lang="en-US" altLang="ko-KR" sz="2000" dirty="0">
                <a:latin typeface="+mn-ea"/>
              </a:rPr>
              <a:t>, </a:t>
            </a:r>
            <a:r>
              <a:rPr lang="ko-KR" altLang="en-US" sz="2000" dirty="0">
                <a:latin typeface="+mn-ea"/>
              </a:rPr>
              <a:t>얼마를 기입할 것인지를 결정하는 절차</a:t>
            </a:r>
            <a:endParaRPr lang="en-US" altLang="ko-KR" sz="2000" dirty="0">
              <a:latin typeface="+mn-ea"/>
            </a:endParaRPr>
          </a:p>
          <a:p>
            <a:pPr marL="0" indent="0">
              <a:buNone/>
            </a:pPr>
            <a:r>
              <a:rPr lang="ko-KR" altLang="en-US" sz="2000" b="1" dirty="0" smtClean="0"/>
              <a:t>   </a:t>
            </a:r>
            <a:r>
              <a:rPr lang="ko-KR" altLang="en-US" sz="2000" b="1" dirty="0" err="1" smtClean="0"/>
              <a:t>차변</a:t>
            </a:r>
            <a:r>
              <a:rPr lang="ko-KR" altLang="en-US" sz="2000" b="1" dirty="0" smtClean="0"/>
              <a:t> </a:t>
            </a:r>
            <a:r>
              <a:rPr lang="en-US" altLang="ko-KR" sz="2000" dirty="0"/>
              <a:t>: </a:t>
            </a:r>
            <a:r>
              <a:rPr lang="ko-KR" altLang="en-US" sz="2000" dirty="0"/>
              <a:t>왼쪽</a:t>
            </a:r>
            <a:r>
              <a:rPr lang="en-US" altLang="ko-KR" sz="2000" dirty="0"/>
              <a:t>(</a:t>
            </a:r>
            <a:r>
              <a:rPr lang="ko-KR" altLang="en-US" sz="2000" dirty="0"/>
              <a:t>들어오는 내용 기재</a:t>
            </a:r>
            <a:r>
              <a:rPr lang="en-US" altLang="ko-KR" sz="2000" dirty="0"/>
              <a:t>) </a:t>
            </a:r>
            <a:r>
              <a:rPr lang="ko-KR" altLang="en-US" sz="2000" b="1" dirty="0"/>
              <a:t>대변</a:t>
            </a:r>
            <a:r>
              <a:rPr lang="en-US" altLang="ko-KR" sz="2000" dirty="0"/>
              <a:t>: </a:t>
            </a:r>
            <a:r>
              <a:rPr lang="ko-KR" altLang="en-US" sz="2000" dirty="0"/>
              <a:t>오른쪽</a:t>
            </a:r>
            <a:r>
              <a:rPr lang="en-US" altLang="ko-KR" sz="2000" dirty="0"/>
              <a:t>(</a:t>
            </a:r>
            <a:r>
              <a:rPr lang="ko-KR" altLang="en-US" sz="2000" dirty="0"/>
              <a:t>나가는 내용을 기재</a:t>
            </a:r>
            <a:r>
              <a:rPr lang="en-US" altLang="ko-KR" sz="2000" dirty="0"/>
              <a:t>)</a:t>
            </a:r>
          </a:p>
          <a:p>
            <a:pPr marL="0" indent="0">
              <a:buNone/>
            </a:pPr>
            <a:r>
              <a:rPr lang="ko-KR" altLang="en-US" sz="2000" b="1" dirty="0" smtClean="0"/>
              <a:t>◇분개 </a:t>
            </a:r>
            <a:r>
              <a:rPr lang="ko-KR" altLang="en-US" sz="2000" b="1" dirty="0" err="1"/>
              <a:t>쉽게하기</a:t>
            </a:r>
            <a:endParaRPr lang="en-US" altLang="ko-KR" sz="2000" b="1" dirty="0"/>
          </a:p>
          <a:p>
            <a:pPr marL="0" indent="0">
              <a:buNone/>
            </a:pPr>
            <a:r>
              <a:rPr lang="en-US" altLang="ko-KR" sz="2000" dirty="0" smtClean="0"/>
              <a:t>   </a:t>
            </a:r>
            <a:r>
              <a:rPr lang="en-US" altLang="ko-KR" sz="2000" b="1" dirty="0" smtClean="0"/>
              <a:t>Step1</a:t>
            </a:r>
            <a:r>
              <a:rPr lang="en-US" altLang="ko-KR" sz="2000" b="1" dirty="0"/>
              <a:t>.  </a:t>
            </a:r>
            <a:r>
              <a:rPr lang="ko-KR" altLang="en-US" sz="2000" dirty="0"/>
              <a:t>돈</a:t>
            </a:r>
            <a:r>
              <a:rPr lang="en-US" altLang="ko-KR" sz="2000" dirty="0"/>
              <a:t>(</a:t>
            </a:r>
            <a:r>
              <a:rPr lang="ko-KR" altLang="en-US" sz="2000" dirty="0"/>
              <a:t>현금</a:t>
            </a:r>
            <a:r>
              <a:rPr lang="en-US" altLang="ko-KR" sz="2000" dirty="0"/>
              <a:t>,</a:t>
            </a:r>
            <a:r>
              <a:rPr lang="ko-KR" altLang="en-US" sz="2000" dirty="0"/>
              <a:t>예금</a:t>
            </a:r>
            <a:r>
              <a:rPr lang="en-US" altLang="ko-KR" sz="2000" dirty="0"/>
              <a:t>)</a:t>
            </a:r>
            <a:r>
              <a:rPr lang="ko-KR" altLang="en-US" sz="2000" dirty="0"/>
              <a:t>이나 물건이 들어오거나 나간 것에 주목한다</a:t>
            </a:r>
            <a:r>
              <a:rPr lang="en-US" altLang="ko-KR" sz="2000" dirty="0" smtClean="0"/>
              <a:t>.</a:t>
            </a:r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</a:t>
            </a:r>
            <a:r>
              <a:rPr lang="en-US" altLang="ko-KR" sz="2000" b="1" dirty="0" smtClean="0"/>
              <a:t>Step2</a:t>
            </a:r>
            <a:r>
              <a:rPr lang="en-US" altLang="ko-KR" sz="2000" b="1" dirty="0"/>
              <a:t>. </a:t>
            </a:r>
            <a:r>
              <a:rPr lang="ko-KR" altLang="en-US" sz="2000" dirty="0" err="1"/>
              <a:t>차변과</a:t>
            </a:r>
            <a:r>
              <a:rPr lang="ko-KR" altLang="en-US" sz="2000" dirty="0"/>
              <a:t> 대변 중 한쪽이 결정되면 반대쪽에 기입할 계정과목을 찾아 입력 한다</a:t>
            </a:r>
            <a:r>
              <a:rPr lang="en-US" altLang="ko-KR" sz="2000" dirty="0"/>
              <a:t>.</a:t>
            </a:r>
            <a:endParaRPr lang="ko-KR" altLang="en-US" sz="2000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786170"/>
              </p:ext>
            </p:extLst>
          </p:nvPr>
        </p:nvGraphicFramePr>
        <p:xfrm>
          <a:off x="1889352" y="3817907"/>
          <a:ext cx="8128000" cy="1097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657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차 변 </a:t>
                      </a:r>
                      <a:endParaRPr lang="ko-KR" altLang="en-US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 smtClean="0"/>
                        <a:t>대 변 </a:t>
                      </a:r>
                      <a:endParaRPr lang="ko-KR" altLang="en-US" sz="1800" dirty="0"/>
                    </a:p>
                  </a:txBody>
                  <a:tcPr marT="45721" marB="45721"/>
                </a:tc>
              </a:tr>
              <a:tr h="36576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/>
                        <a:t>돈</a:t>
                      </a:r>
                      <a:r>
                        <a:rPr lang="en-US" altLang="ko-KR" sz="1800" dirty="0" smtClean="0"/>
                        <a:t>(</a:t>
                      </a:r>
                      <a:r>
                        <a:rPr lang="ko-KR" altLang="en-US" sz="1800" dirty="0" smtClean="0"/>
                        <a:t>현금</a:t>
                      </a:r>
                      <a:r>
                        <a:rPr lang="en-US" altLang="ko-KR" sz="1800" dirty="0" smtClean="0"/>
                        <a:t>,</a:t>
                      </a:r>
                      <a:r>
                        <a:rPr lang="ko-KR" altLang="en-US" sz="1800" dirty="0" smtClean="0"/>
                        <a:t>예금</a:t>
                      </a:r>
                      <a:r>
                        <a:rPr lang="en-US" altLang="ko-KR" sz="1800" dirty="0" smtClean="0"/>
                        <a:t>)</a:t>
                      </a:r>
                      <a:r>
                        <a:rPr lang="ko-KR" altLang="en-US" sz="1800" dirty="0" smtClean="0"/>
                        <a:t>이 들어왔다</a:t>
                      </a:r>
                      <a:endParaRPr lang="ko-KR" altLang="en-US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/>
                        <a:t>돈</a:t>
                      </a:r>
                      <a:r>
                        <a:rPr lang="en-US" altLang="ko-KR" sz="1800" dirty="0" smtClean="0"/>
                        <a:t>(</a:t>
                      </a:r>
                      <a:r>
                        <a:rPr lang="ko-KR" altLang="en-US" sz="1800" dirty="0" smtClean="0"/>
                        <a:t>현금</a:t>
                      </a:r>
                      <a:r>
                        <a:rPr lang="en-US" altLang="ko-KR" sz="1800" dirty="0" smtClean="0"/>
                        <a:t>,</a:t>
                      </a:r>
                      <a:r>
                        <a:rPr lang="ko-KR" altLang="en-US" sz="1800" dirty="0" smtClean="0"/>
                        <a:t>예금</a:t>
                      </a:r>
                      <a:r>
                        <a:rPr lang="en-US" altLang="ko-KR" sz="1800" dirty="0" smtClean="0"/>
                        <a:t>)</a:t>
                      </a:r>
                      <a:r>
                        <a:rPr lang="ko-KR" altLang="en-US" sz="1800" dirty="0" smtClean="0"/>
                        <a:t>이 나갔다</a:t>
                      </a:r>
                      <a:endParaRPr lang="en-US" altLang="ko-KR" sz="1800" dirty="0" smtClean="0"/>
                    </a:p>
                  </a:txBody>
                  <a:tcPr marT="45721" marB="45721"/>
                </a:tc>
              </a:tr>
              <a:tr h="36576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/>
                        <a:t>물건을 구입했다</a:t>
                      </a:r>
                      <a:endParaRPr lang="ko-KR" altLang="en-US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800" dirty="0" smtClean="0"/>
                        <a:t>물건이 나갔다</a:t>
                      </a:r>
                      <a:endParaRPr lang="ko-KR" altLang="en-US" sz="1800" dirty="0"/>
                    </a:p>
                  </a:txBody>
                  <a:tcPr marT="45721" marB="45721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01335" y="5788036"/>
            <a:ext cx="5953067" cy="584775"/>
          </a:xfrm>
          <a:prstGeom prst="rect">
            <a:avLst/>
          </a:prstGeom>
          <a:solidFill>
            <a:srgbClr val="006600"/>
          </a:solidFill>
          <a:ln w="571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3200" dirty="0" err="1">
                <a:solidFill>
                  <a:schemeClr val="bg1"/>
                </a:solidFill>
              </a:rPr>
              <a:t>차변은</a:t>
            </a:r>
            <a:r>
              <a:rPr lang="ko-KR" altLang="en-US" sz="3200" dirty="0">
                <a:solidFill>
                  <a:schemeClr val="bg1"/>
                </a:solidFill>
              </a:rPr>
              <a:t> 왼쪽</a:t>
            </a:r>
            <a:r>
              <a:rPr lang="en-US" altLang="ko-KR" sz="3200" dirty="0">
                <a:solidFill>
                  <a:schemeClr val="bg1"/>
                </a:solidFill>
              </a:rPr>
              <a:t>! </a:t>
            </a:r>
            <a:r>
              <a:rPr lang="ko-KR" altLang="en-US" sz="3200" dirty="0">
                <a:solidFill>
                  <a:schemeClr val="bg1"/>
                </a:solidFill>
              </a:rPr>
              <a:t>대변은 오른쪽</a:t>
            </a:r>
            <a:r>
              <a:rPr lang="en-US" altLang="ko-KR" sz="3200" dirty="0">
                <a:solidFill>
                  <a:schemeClr val="bg1"/>
                </a:solidFill>
              </a:rPr>
              <a:t>!</a:t>
            </a:r>
            <a:endParaRPr lang="ko-KR" altLang="en-US" sz="3200" dirty="0">
              <a:solidFill>
                <a:schemeClr val="bg1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972" y="4685770"/>
            <a:ext cx="1647029" cy="121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94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ko-KR" sz="2200" dirty="0"/>
              <a:t>Ex1) </a:t>
            </a:r>
            <a:r>
              <a:rPr lang="ko-KR" altLang="en-US" sz="2200" dirty="0" err="1"/>
              <a:t>가가상사는</a:t>
            </a:r>
            <a:r>
              <a:rPr lang="ko-KR" altLang="en-US" sz="2200" dirty="0"/>
              <a:t> </a:t>
            </a:r>
            <a:r>
              <a:rPr lang="en-US" altLang="ko-KR" sz="2200" dirty="0"/>
              <a:t>9</a:t>
            </a:r>
            <a:r>
              <a:rPr lang="ko-KR" altLang="en-US" sz="2200" dirty="0"/>
              <a:t>월 </a:t>
            </a:r>
            <a:r>
              <a:rPr lang="en-US" altLang="ko-KR" sz="2200" dirty="0"/>
              <a:t>13</a:t>
            </a:r>
            <a:r>
              <a:rPr lang="ko-KR" altLang="en-US" sz="2200" dirty="0"/>
              <a:t>일에 추석상여금을 직원에게 회사통장에서 지급하기로 했다</a:t>
            </a:r>
            <a:r>
              <a:rPr lang="en-US" altLang="ko-KR" sz="2200" dirty="0"/>
              <a:t>. </a:t>
            </a:r>
          </a:p>
          <a:p>
            <a:pPr marL="0" indent="0">
              <a:buNone/>
            </a:pPr>
            <a:endParaRPr lang="en-US" altLang="ko-KR" sz="2200" dirty="0"/>
          </a:p>
          <a:p>
            <a:endParaRPr lang="en-US" altLang="ko-KR" sz="2200" dirty="0"/>
          </a:p>
          <a:p>
            <a:endParaRPr lang="en-US" altLang="ko-KR" sz="800" dirty="0"/>
          </a:p>
          <a:p>
            <a:r>
              <a:rPr lang="en-US" altLang="ko-KR" sz="2200" dirty="0"/>
              <a:t>Ex2) </a:t>
            </a:r>
            <a:r>
              <a:rPr lang="ko-KR" altLang="en-US" sz="2200" dirty="0"/>
              <a:t>우리 상회는 </a:t>
            </a:r>
            <a:r>
              <a:rPr lang="ko-KR" altLang="en-US" sz="2200" dirty="0" err="1"/>
              <a:t>가가상사로부터</a:t>
            </a:r>
            <a:r>
              <a:rPr lang="ko-KR" altLang="en-US" sz="2200" dirty="0"/>
              <a:t> 지난 달 빌려준 돈을 현금으로 받았다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en-US" altLang="ko-KR" sz="2200" dirty="0"/>
              <a:t> </a:t>
            </a:r>
          </a:p>
          <a:p>
            <a:pPr marL="0" indent="0">
              <a:buNone/>
            </a:pPr>
            <a:r>
              <a:rPr lang="en-US" altLang="ko-KR" sz="2200" dirty="0"/>
              <a:t>          </a:t>
            </a:r>
          </a:p>
          <a:p>
            <a:r>
              <a:rPr lang="en-US" altLang="ko-KR" sz="2200" dirty="0"/>
              <a:t>Ex3) </a:t>
            </a:r>
            <a:r>
              <a:rPr lang="ko-KR" altLang="en-US" sz="2200" dirty="0" err="1"/>
              <a:t>나나상사는</a:t>
            </a:r>
            <a:r>
              <a:rPr lang="ko-KR" altLang="en-US" sz="2200" dirty="0"/>
              <a:t> 명절을 맞이하여 직원 선물을 현금으로 구입 하였다</a:t>
            </a:r>
            <a:r>
              <a:rPr lang="en-US" altLang="ko-KR" sz="2200" dirty="0"/>
              <a:t>. </a:t>
            </a:r>
          </a:p>
          <a:p>
            <a:pPr marL="0" indent="0">
              <a:buNone/>
            </a:pPr>
            <a:r>
              <a:rPr lang="en-US" altLang="ko-KR" sz="2200" dirty="0"/>
              <a:t>          </a:t>
            </a:r>
          </a:p>
          <a:p>
            <a:pPr marL="0" indent="0">
              <a:buNone/>
            </a:pPr>
            <a:endParaRPr lang="en-US" altLang="ko-KR" sz="2200" dirty="0"/>
          </a:p>
          <a:p>
            <a:r>
              <a:rPr lang="en-US" altLang="ko-KR" sz="2200" dirty="0"/>
              <a:t>Ex4) </a:t>
            </a:r>
            <a:r>
              <a:rPr lang="ko-KR" altLang="en-US" sz="2200" dirty="0"/>
              <a:t>호림물산은 직원 충원으로 컴퓨터를 신용카드로 구입하였다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en-US" altLang="ko-KR" dirty="0"/>
              <a:t>           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484332"/>
              </p:ext>
            </p:extLst>
          </p:nvPr>
        </p:nvGraphicFramePr>
        <p:xfrm>
          <a:off x="1718963" y="1823536"/>
          <a:ext cx="6774248" cy="741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281405"/>
                <a:gridCol w="3492843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차변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대변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상여금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보통예금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349844"/>
              </p:ext>
            </p:extLst>
          </p:nvPr>
        </p:nvGraphicFramePr>
        <p:xfrm>
          <a:off x="1718963" y="3116877"/>
          <a:ext cx="6790723" cy="741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248453"/>
                <a:gridCol w="354227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차변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대변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단기대여금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928663"/>
              </p:ext>
            </p:extLst>
          </p:nvPr>
        </p:nvGraphicFramePr>
        <p:xfrm>
          <a:off x="1714844" y="4356672"/>
          <a:ext cx="6844270" cy="741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301999"/>
                <a:gridCol w="3542271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차변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대변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복리후생비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현금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922540"/>
              </p:ext>
            </p:extLst>
          </p:nvPr>
        </p:nvGraphicFramePr>
        <p:xfrm>
          <a:off x="1694250" y="5654130"/>
          <a:ext cx="6823674" cy="7416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306118"/>
                <a:gridCol w="351755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차변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대변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비품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미지급금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78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분개</a:t>
            </a:r>
            <a:r>
              <a:rPr lang="en-US" altLang="ko-KR" dirty="0" smtClean="0"/>
              <a:t>-</a:t>
            </a:r>
            <a:r>
              <a:rPr lang="ko-KR" altLang="en-US" dirty="0" smtClean="0"/>
              <a:t>연습문제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ko-KR" sz="2400" b="1" dirty="0" smtClean="0"/>
              <a:t>8.</a:t>
            </a:r>
            <a:r>
              <a:rPr lang="ko-KR" altLang="en-US" sz="2400" b="1" dirty="0" smtClean="0"/>
              <a:t>다음 거래를 분개 하기 </a:t>
            </a:r>
            <a:endParaRPr lang="en-US" altLang="ko-KR" sz="2400" b="1" dirty="0" smtClean="0"/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1) </a:t>
            </a:r>
            <a:r>
              <a:rPr lang="ko-KR" altLang="ko-KR" sz="2000" dirty="0" err="1"/>
              <a:t>유진상회에</a:t>
            </a:r>
            <a:r>
              <a:rPr lang="ko-KR" altLang="ko-KR" sz="2000" dirty="0"/>
              <a:t> 상품</a:t>
            </a:r>
            <a:r>
              <a:rPr lang="en-US" altLang="ko-KR" sz="2000" dirty="0"/>
              <a:t> 5</a:t>
            </a:r>
            <a:r>
              <a:rPr lang="ko-KR" altLang="ko-KR" sz="2000" dirty="0"/>
              <a:t>만원을 매출하고 대금은 현금으로 받다</a:t>
            </a:r>
            <a:r>
              <a:rPr lang="en-US" altLang="ko-KR" sz="2000" dirty="0" smtClean="0"/>
              <a:t>.</a:t>
            </a:r>
          </a:p>
          <a:p>
            <a:pPr marL="0" indent="0">
              <a:buNone/>
            </a:pPr>
            <a:r>
              <a:rPr lang="en-US" altLang="ko-KR" sz="2000" dirty="0" smtClean="0"/>
              <a:t>    </a:t>
            </a:r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 smtClean="0"/>
              <a:t> </a:t>
            </a:r>
          </a:p>
          <a:p>
            <a:pPr marL="0" indent="0">
              <a:buNone/>
            </a:pPr>
            <a:r>
              <a:rPr lang="en-US" altLang="ko-KR" sz="2000" dirty="0" smtClean="0"/>
              <a:t> 2</a:t>
            </a:r>
            <a:r>
              <a:rPr lang="en-US" altLang="ko-KR" sz="2000" dirty="0"/>
              <a:t>) </a:t>
            </a:r>
            <a:r>
              <a:rPr lang="ko-KR" altLang="ko-KR" sz="2000" dirty="0"/>
              <a:t>대구상회에 현금 </a:t>
            </a:r>
            <a:r>
              <a:rPr lang="en-US" altLang="ko-KR" sz="2000" dirty="0"/>
              <a:t>10</a:t>
            </a:r>
            <a:r>
              <a:rPr lang="ko-KR" altLang="ko-KR" sz="2000" dirty="0"/>
              <a:t>만원을 차입하다</a:t>
            </a:r>
            <a:r>
              <a:rPr lang="en-US" altLang="ko-KR" sz="2000" dirty="0"/>
              <a:t>.(1</a:t>
            </a:r>
            <a:r>
              <a:rPr lang="ko-KR" altLang="ko-KR" sz="2000" dirty="0"/>
              <a:t>년 </a:t>
            </a:r>
            <a:r>
              <a:rPr lang="ko-KR" altLang="ko-KR" sz="2000" dirty="0" err="1"/>
              <a:t>이내상환</a:t>
            </a:r>
            <a:r>
              <a:rPr lang="en-US" altLang="ko-KR" sz="2000" dirty="0" smtClean="0"/>
              <a:t>)</a:t>
            </a:r>
          </a:p>
          <a:p>
            <a:pPr marL="0" indent="0">
              <a:buNone/>
            </a:pPr>
            <a:endParaRPr lang="ko-KR" altLang="ko-KR" sz="2000" dirty="0"/>
          </a:p>
          <a:p>
            <a:pPr marL="0" indent="0">
              <a:buNone/>
            </a:pPr>
            <a:r>
              <a:rPr lang="en-US" altLang="ko-KR" sz="2000" dirty="0"/>
              <a:t> </a:t>
            </a:r>
            <a:endParaRPr lang="ko-KR" altLang="ko-KR" sz="2000" dirty="0"/>
          </a:p>
          <a:p>
            <a:pPr marL="0" indent="0">
              <a:buNone/>
            </a:pPr>
            <a:r>
              <a:rPr lang="en-US" altLang="ko-KR" sz="2000" dirty="0"/>
              <a:t> 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3</a:t>
            </a:r>
            <a:r>
              <a:rPr lang="en-US" altLang="ko-KR" sz="2000" dirty="0"/>
              <a:t>) </a:t>
            </a:r>
            <a:r>
              <a:rPr lang="ko-KR" altLang="ko-KR" sz="2000" dirty="0"/>
              <a:t>건물에 대한 임대료 </a:t>
            </a:r>
            <a:r>
              <a:rPr lang="en-US" altLang="ko-KR" sz="2000" dirty="0"/>
              <a:t>5</a:t>
            </a:r>
            <a:r>
              <a:rPr lang="ko-KR" altLang="ko-KR" sz="2000" dirty="0" smtClean="0"/>
              <a:t>만원을 </a:t>
            </a:r>
            <a:r>
              <a:rPr lang="ko-KR" altLang="ko-KR" sz="2000" dirty="0"/>
              <a:t>현금으로 받다</a:t>
            </a:r>
            <a:r>
              <a:rPr lang="en-US" altLang="ko-KR" sz="2000" dirty="0" smtClean="0"/>
              <a:t>.</a:t>
            </a:r>
          </a:p>
          <a:p>
            <a:pPr marL="0" indent="0">
              <a:buNone/>
            </a:pPr>
            <a:endParaRPr lang="ko-KR" altLang="ko-KR" sz="2000" dirty="0"/>
          </a:p>
          <a:p>
            <a:pPr marL="0" indent="0">
              <a:buNone/>
            </a:pPr>
            <a:r>
              <a:rPr lang="en-US" altLang="ko-KR" sz="2000" dirty="0"/>
              <a:t> </a:t>
            </a:r>
            <a:endParaRPr lang="ko-KR" altLang="ko-KR" sz="2000" dirty="0"/>
          </a:p>
          <a:p>
            <a:pPr marL="0" indent="0">
              <a:buNone/>
            </a:pPr>
            <a:r>
              <a:rPr lang="en-US" altLang="ko-KR" sz="2000" dirty="0"/>
              <a:t> 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4</a:t>
            </a:r>
            <a:r>
              <a:rPr lang="en-US" altLang="ko-KR" sz="2000" dirty="0"/>
              <a:t>) </a:t>
            </a:r>
            <a:r>
              <a:rPr lang="ko-KR" altLang="ko-KR" sz="2000" dirty="0"/>
              <a:t>단기대여금 </a:t>
            </a:r>
            <a:r>
              <a:rPr lang="en-US" altLang="ko-KR" sz="2000" dirty="0"/>
              <a:t>10</a:t>
            </a:r>
            <a:r>
              <a:rPr lang="ko-KR" altLang="ko-KR" sz="2000" dirty="0"/>
              <a:t>만원과 그 이자 </a:t>
            </a:r>
            <a:r>
              <a:rPr lang="en-US" altLang="ko-KR" sz="2000" dirty="0"/>
              <a:t>2</a:t>
            </a:r>
            <a:r>
              <a:rPr lang="ko-KR" altLang="ko-KR" sz="2000" dirty="0"/>
              <a:t>천원을 현금으로 받다</a:t>
            </a:r>
            <a:r>
              <a:rPr lang="en-US" altLang="ko-KR" sz="2000" dirty="0"/>
              <a:t>. 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 smtClean="0"/>
              <a:t> </a:t>
            </a:r>
            <a:endParaRPr lang="ko-KR" altLang="ko-KR" sz="2000" dirty="0"/>
          </a:p>
          <a:p>
            <a:pPr marL="0" indent="0">
              <a:buNone/>
            </a:pPr>
            <a:endParaRPr lang="ko-KR" altLang="en-US" sz="20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931966"/>
              </p:ext>
            </p:extLst>
          </p:nvPr>
        </p:nvGraphicFramePr>
        <p:xfrm>
          <a:off x="1279525" y="2000885"/>
          <a:ext cx="6740525" cy="6756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현금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상품매출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50,000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496000"/>
              </p:ext>
            </p:extLst>
          </p:nvPr>
        </p:nvGraphicFramePr>
        <p:xfrm>
          <a:off x="1279525" y="3181350"/>
          <a:ext cx="6740525" cy="70887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38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현금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단기차입금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100,000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776814"/>
              </p:ext>
            </p:extLst>
          </p:nvPr>
        </p:nvGraphicFramePr>
        <p:xfrm>
          <a:off x="1241425" y="4352925"/>
          <a:ext cx="6740525" cy="70887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38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현금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임대료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50,000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780188"/>
              </p:ext>
            </p:extLst>
          </p:nvPr>
        </p:nvGraphicFramePr>
        <p:xfrm>
          <a:off x="1222375" y="5562600"/>
          <a:ext cx="6740525" cy="107971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38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현금 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102,000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단기대여금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100,000</a:t>
                      </a:r>
                      <a:endParaRPr lang="ko-KR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이자수익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  2,000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69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분개</a:t>
            </a:r>
            <a:r>
              <a:rPr lang="en-US" altLang="ko-KR" dirty="0" smtClean="0"/>
              <a:t>-</a:t>
            </a:r>
            <a:r>
              <a:rPr lang="ko-KR" altLang="en-US" dirty="0" smtClean="0"/>
              <a:t>연습문제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 smtClean="0"/>
              <a:t>5</a:t>
            </a:r>
            <a:r>
              <a:rPr lang="en-US" altLang="ko-KR" sz="2000" dirty="0"/>
              <a:t>) </a:t>
            </a:r>
            <a:r>
              <a:rPr lang="ko-KR" altLang="en-US" sz="2000" dirty="0" smtClean="0"/>
              <a:t>영업용 차량에 주유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만원을 카드로 결제하다</a:t>
            </a:r>
            <a:r>
              <a:rPr lang="en-US" altLang="ko-KR" sz="2000" dirty="0" smtClean="0"/>
              <a:t>.</a:t>
            </a:r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6</a:t>
            </a:r>
            <a:r>
              <a:rPr lang="en-US" altLang="ko-KR" sz="2000" dirty="0"/>
              <a:t>) </a:t>
            </a:r>
            <a:r>
              <a:rPr lang="ko-KR" altLang="ko-KR" sz="2000" dirty="0"/>
              <a:t>국민은행에 예입한 예금에 대한 이자 </a:t>
            </a:r>
            <a:r>
              <a:rPr lang="en-US" altLang="ko-KR" sz="2000" dirty="0" smtClean="0"/>
              <a:t>8</a:t>
            </a:r>
            <a:r>
              <a:rPr lang="ko-KR" altLang="en-US" sz="2000" dirty="0" smtClean="0"/>
              <a:t>천원</a:t>
            </a:r>
            <a:r>
              <a:rPr lang="ko-KR" altLang="ko-KR" sz="2000" dirty="0" smtClean="0"/>
              <a:t>을 </a:t>
            </a:r>
            <a:r>
              <a:rPr lang="ko-KR" altLang="ko-KR" sz="2000" dirty="0"/>
              <a:t>현금으로 받다</a:t>
            </a:r>
            <a:r>
              <a:rPr lang="en-US" altLang="ko-KR" sz="2000" dirty="0"/>
              <a:t>. 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   </a:t>
            </a:r>
            <a:endParaRPr lang="ko-KR" altLang="ko-KR" sz="2000" dirty="0" smtClean="0"/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r>
              <a:rPr lang="en-US" altLang="ko-KR" sz="2000" dirty="0" smtClean="0"/>
              <a:t>7) </a:t>
            </a:r>
            <a:r>
              <a:rPr lang="ko-KR" altLang="ko-KR" sz="2000" dirty="0"/>
              <a:t>급여 </a:t>
            </a:r>
            <a:r>
              <a:rPr lang="en-US" altLang="ko-KR" sz="2000" dirty="0"/>
              <a:t>100</a:t>
            </a:r>
            <a:r>
              <a:rPr lang="ko-KR" altLang="ko-KR" sz="2000" dirty="0"/>
              <a:t>만원 중 </a:t>
            </a:r>
            <a:r>
              <a:rPr lang="en-US" altLang="ko-KR" sz="2000" dirty="0"/>
              <a:t>10</a:t>
            </a:r>
            <a:r>
              <a:rPr lang="ko-KR" altLang="ko-KR" sz="2000" dirty="0"/>
              <a:t>만원은 세금으로 공제하고 나머지는 하나은행에서 이체하다</a:t>
            </a:r>
            <a:r>
              <a:rPr lang="en-US" altLang="ko-KR" sz="2000" dirty="0" smtClean="0"/>
              <a:t>.</a:t>
            </a:r>
          </a:p>
          <a:p>
            <a:pPr marL="0" indent="0">
              <a:buNone/>
            </a:pPr>
            <a:endParaRPr lang="ko-KR" altLang="ko-KR" sz="2000" dirty="0"/>
          </a:p>
          <a:p>
            <a:pPr marL="0" indent="0">
              <a:buNone/>
            </a:pPr>
            <a:endParaRPr lang="ko-KR" altLang="ko-KR" sz="2000" dirty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7-1</a:t>
            </a:r>
            <a:r>
              <a:rPr lang="en-US" altLang="ko-KR" sz="2000" dirty="0"/>
              <a:t>) </a:t>
            </a:r>
            <a:r>
              <a:rPr lang="ko-KR" altLang="ko-KR" sz="2000" dirty="0"/>
              <a:t>위 급여의 세금으로 공제한 </a:t>
            </a:r>
            <a:r>
              <a:rPr lang="en-US" altLang="ko-KR" sz="2000" dirty="0"/>
              <a:t>10</a:t>
            </a:r>
            <a:r>
              <a:rPr lang="ko-KR" altLang="ko-KR" sz="2000" dirty="0"/>
              <a:t>만원을 현금으로 납부하다</a:t>
            </a:r>
            <a:r>
              <a:rPr lang="en-US" altLang="ko-KR" sz="2000" dirty="0"/>
              <a:t>.</a:t>
            </a:r>
            <a:endParaRPr lang="ko-KR" altLang="ko-KR" sz="2000" dirty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endParaRPr lang="ko-KR" altLang="ko-KR" sz="2000" dirty="0"/>
          </a:p>
          <a:p>
            <a:pPr marL="0" indent="0">
              <a:buNone/>
            </a:pPr>
            <a:endParaRPr lang="ko-KR" altLang="ko-KR" dirty="0"/>
          </a:p>
          <a:p>
            <a:pPr marL="0" indent="0">
              <a:buNone/>
            </a:pP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765129"/>
              </p:ext>
            </p:extLst>
          </p:nvPr>
        </p:nvGraphicFramePr>
        <p:xfrm>
          <a:off x="1222375" y="1734185"/>
          <a:ext cx="6740525" cy="6756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차량유지비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미지급금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50,000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72906"/>
              </p:ext>
            </p:extLst>
          </p:nvPr>
        </p:nvGraphicFramePr>
        <p:xfrm>
          <a:off x="1212850" y="2943860"/>
          <a:ext cx="6740525" cy="6756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현금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이자수익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8,000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252020"/>
              </p:ext>
            </p:extLst>
          </p:nvPr>
        </p:nvGraphicFramePr>
        <p:xfrm>
          <a:off x="1241425" y="4172585"/>
          <a:ext cx="6740525" cy="9804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급여 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1,000,000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보통예금 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900,000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예수금 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100,000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077210"/>
              </p:ext>
            </p:extLst>
          </p:nvPr>
        </p:nvGraphicFramePr>
        <p:xfrm>
          <a:off x="1242713" y="5732308"/>
          <a:ext cx="6740525" cy="6756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예수금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현금 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100,000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07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분개</a:t>
            </a:r>
            <a:r>
              <a:rPr lang="en-US" altLang="ko-KR" dirty="0"/>
              <a:t>-</a:t>
            </a:r>
            <a:r>
              <a:rPr lang="ko-KR" altLang="en-US" dirty="0"/>
              <a:t>연습문제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/>
              <a:t>8) </a:t>
            </a:r>
            <a:r>
              <a:rPr lang="ko-KR" altLang="ko-KR" sz="2000" dirty="0"/>
              <a:t>상품 </a:t>
            </a:r>
            <a:r>
              <a:rPr lang="en-US" altLang="ko-KR" sz="2000" dirty="0" smtClean="0"/>
              <a:t>30,000</a:t>
            </a:r>
            <a:r>
              <a:rPr lang="ko-KR" altLang="ko-KR" sz="2000" dirty="0"/>
              <a:t>원을 매입하고 대금 중 </a:t>
            </a:r>
            <a:r>
              <a:rPr lang="en-US" altLang="ko-KR" sz="2000" dirty="0"/>
              <a:t>2</a:t>
            </a:r>
            <a:r>
              <a:rPr lang="ko-KR" altLang="ko-KR" sz="2000" dirty="0"/>
              <a:t>만원은 현금으로 지급하고 나머지는 </a:t>
            </a:r>
            <a:r>
              <a:rPr lang="ko-KR" altLang="ko-KR" sz="2000" dirty="0" smtClean="0"/>
              <a:t>외상으</a:t>
            </a:r>
            <a:r>
              <a:rPr lang="ko-KR" altLang="en-US" sz="2000" dirty="0" smtClean="0"/>
              <a:t>로</a:t>
            </a:r>
            <a:r>
              <a:rPr lang="en-US" altLang="ko-KR" sz="2000" dirty="0" smtClean="0"/>
              <a:t>  </a:t>
            </a:r>
            <a:r>
              <a:rPr lang="ko-KR" altLang="ko-KR" sz="2000" dirty="0"/>
              <a:t>하다</a:t>
            </a:r>
            <a:r>
              <a:rPr lang="en-US" altLang="ko-KR" sz="2000" dirty="0" smtClean="0"/>
              <a:t>.</a:t>
            </a:r>
          </a:p>
          <a:p>
            <a:pPr marL="0" indent="0">
              <a:buNone/>
            </a:pPr>
            <a:r>
              <a:rPr lang="en-US" altLang="ko-KR" sz="2000" dirty="0" smtClean="0"/>
              <a:t>   (</a:t>
            </a:r>
            <a:r>
              <a:rPr lang="ko-KR" altLang="en-US" sz="2000" dirty="0"/>
              <a:t>매입세금계산서 수취했음</a:t>
            </a:r>
            <a:r>
              <a:rPr lang="en-US" altLang="ko-KR" sz="2000" dirty="0"/>
              <a:t>)</a:t>
            </a:r>
          </a:p>
          <a:p>
            <a:pPr marL="0" indent="0">
              <a:buNone/>
            </a:pPr>
            <a:endParaRPr lang="ko-KR" altLang="ko-KR" sz="2000" dirty="0"/>
          </a:p>
          <a:p>
            <a:pPr marL="0" indent="0">
              <a:buNone/>
            </a:pPr>
            <a:r>
              <a:rPr lang="en-US" altLang="ko-KR" sz="2000" dirty="0"/>
              <a:t>  </a:t>
            </a:r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9) </a:t>
            </a:r>
            <a:r>
              <a:rPr lang="ko-KR" altLang="en-US" sz="2000" dirty="0"/>
              <a:t> </a:t>
            </a:r>
            <a:r>
              <a:rPr lang="ko-KR" altLang="en-US" sz="2000" dirty="0" err="1" smtClean="0"/>
              <a:t>가가상사에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10</a:t>
            </a:r>
            <a:r>
              <a:rPr lang="ko-KR" altLang="en-US" sz="2000" dirty="0" smtClean="0"/>
              <a:t>만원 매출하고 세금계산서 발행하다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대금은 외상으로 하다</a:t>
            </a:r>
            <a:endParaRPr lang="ko-KR" altLang="ko-KR" sz="2000" dirty="0"/>
          </a:p>
          <a:p>
            <a:pPr marL="0" indent="0">
              <a:buNone/>
            </a:pPr>
            <a:endParaRPr lang="ko-KR" altLang="ko-KR" sz="2000" dirty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10</a:t>
            </a:r>
            <a:r>
              <a:rPr lang="en-US" altLang="ko-KR" sz="2000" dirty="0"/>
              <a:t>) </a:t>
            </a:r>
            <a:r>
              <a:rPr lang="ko-KR" altLang="ko-KR" sz="2000" dirty="0"/>
              <a:t>회사에서 사용하는 승용차 자동차세 </a:t>
            </a:r>
            <a:r>
              <a:rPr lang="en-US" altLang="ko-KR" sz="2000" dirty="0"/>
              <a:t>4</a:t>
            </a:r>
            <a:r>
              <a:rPr lang="ko-KR" altLang="ko-KR" sz="2000" dirty="0" smtClean="0"/>
              <a:t>만원을 </a:t>
            </a:r>
            <a:r>
              <a:rPr lang="ko-KR" altLang="ko-KR" sz="2000" dirty="0"/>
              <a:t>현금으로 납부하다</a:t>
            </a:r>
            <a:r>
              <a:rPr lang="en-US" altLang="ko-KR" sz="2000" dirty="0"/>
              <a:t>.</a:t>
            </a:r>
            <a:endParaRPr lang="ko-KR" altLang="ko-KR" sz="2000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90572"/>
              </p:ext>
            </p:extLst>
          </p:nvPr>
        </p:nvGraphicFramePr>
        <p:xfrm>
          <a:off x="1289050" y="2162493"/>
          <a:ext cx="6740525" cy="9804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30,000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현금 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20,000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부가세대급금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  3,000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외상매입금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13,000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431856"/>
              </p:ext>
            </p:extLst>
          </p:nvPr>
        </p:nvGraphicFramePr>
        <p:xfrm>
          <a:off x="1272574" y="3708632"/>
          <a:ext cx="6740525" cy="9804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외상매출금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110,000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매출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100,000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부가세예수금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10,000</a:t>
                      </a:r>
                      <a:endParaRPr lang="ko-KR" altLang="en-US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048587"/>
              </p:ext>
            </p:extLst>
          </p:nvPr>
        </p:nvGraphicFramePr>
        <p:xfrm>
          <a:off x="1304238" y="5392497"/>
          <a:ext cx="6740525" cy="6756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06575"/>
                <a:gridCol w="1666875"/>
                <a:gridCol w="1676400"/>
                <a:gridCol w="159067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계정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차변</a:t>
                      </a:r>
                      <a:r>
                        <a:rPr lang="ko-KR" altLang="en-US" sz="1400" dirty="0" smtClean="0"/>
                        <a:t> 금액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계정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대변 금액</a:t>
                      </a:r>
                      <a:endParaRPr lang="ko-KR" altLang="en-US" sz="1400" dirty="0"/>
                    </a:p>
                  </a:txBody>
                  <a:tcPr/>
                </a:tc>
              </a:tr>
              <a:tr h="2620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세금과공과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40,000</a:t>
                      </a:r>
                      <a:endParaRPr lang="ko-KR" altLang="en-US" sz="14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현금 </a:t>
                      </a:r>
                      <a:endParaRPr lang="ko-KR" altLang="en-US" sz="14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40,000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4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얼마에요 전기계정 금액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sz="3600" b="1" dirty="0" smtClean="0"/>
              <a:t>◆ 얼마에요 전기이월 계정금액 입력 </a:t>
            </a:r>
            <a:r>
              <a:rPr lang="en-US" altLang="ko-KR" sz="3600" dirty="0" smtClean="0"/>
              <a:t>. </a:t>
            </a:r>
          </a:p>
          <a:p>
            <a:pPr marL="0" indent="0">
              <a:buNone/>
            </a:pPr>
            <a:r>
              <a:rPr lang="en-US" altLang="ko-KR" dirty="0" smtClean="0"/>
              <a:t> </a:t>
            </a:r>
          </a:p>
          <a:p>
            <a:pPr marL="0" indent="0">
              <a:buNone/>
            </a:pPr>
            <a:r>
              <a:rPr lang="en-US" altLang="ko-KR" sz="3000" dirty="0"/>
              <a:t> </a:t>
            </a:r>
            <a:r>
              <a:rPr lang="en-US" altLang="ko-KR" sz="3000" dirty="0" smtClean="0"/>
              <a:t> </a:t>
            </a:r>
            <a:r>
              <a:rPr lang="ko-KR" altLang="en-US" sz="3000" dirty="0" smtClean="0"/>
              <a:t>얼마에요 </a:t>
            </a:r>
            <a:r>
              <a:rPr lang="en-US" altLang="ko-KR" sz="3000" dirty="0" smtClean="0"/>
              <a:t>2.0 : [</a:t>
            </a:r>
            <a:r>
              <a:rPr lang="ko-KR" altLang="en-US" sz="3000" dirty="0" smtClean="0"/>
              <a:t>회계보고</a:t>
            </a:r>
            <a:r>
              <a:rPr lang="en-US" altLang="ko-KR" sz="3000" dirty="0" smtClean="0"/>
              <a:t>]-[</a:t>
            </a:r>
            <a:r>
              <a:rPr lang="ko-KR" altLang="en-US" sz="3000" dirty="0" smtClean="0"/>
              <a:t>전기이월계정</a:t>
            </a:r>
            <a:r>
              <a:rPr lang="en-US" altLang="ko-KR" sz="3000" dirty="0" smtClean="0"/>
              <a:t>]</a:t>
            </a:r>
          </a:p>
          <a:p>
            <a:pPr marL="0" indent="0">
              <a:buNone/>
            </a:pPr>
            <a:r>
              <a:rPr lang="en-US" altLang="ko-KR" sz="3000" dirty="0"/>
              <a:t> </a:t>
            </a:r>
            <a:endParaRPr lang="en-US" altLang="ko-KR" sz="3000" dirty="0" smtClean="0"/>
          </a:p>
          <a:p>
            <a:pPr marL="0" indent="0">
              <a:buNone/>
            </a:pPr>
            <a:r>
              <a:rPr lang="ko-KR" altLang="en-US" sz="3000" dirty="0" smtClean="0"/>
              <a:t>  얼마에요 </a:t>
            </a:r>
            <a:r>
              <a:rPr lang="en-US" altLang="ko-KR" sz="3000" dirty="0" smtClean="0"/>
              <a:t>3.0 : [</a:t>
            </a:r>
            <a:r>
              <a:rPr lang="ko-KR" altLang="en-US" sz="3000" dirty="0" smtClean="0"/>
              <a:t>기초정보</a:t>
            </a:r>
            <a:r>
              <a:rPr lang="en-US" altLang="ko-KR" sz="3000" dirty="0" smtClean="0"/>
              <a:t>]-[</a:t>
            </a:r>
            <a:r>
              <a:rPr lang="ko-KR" altLang="en-US" sz="3000" dirty="0" smtClean="0"/>
              <a:t>마감이월</a:t>
            </a:r>
            <a:r>
              <a:rPr lang="en-US" altLang="ko-KR" sz="3000" dirty="0" smtClean="0"/>
              <a:t>]-[</a:t>
            </a:r>
            <a:r>
              <a:rPr lang="ko-KR" altLang="en-US" sz="3000" dirty="0" err="1" smtClean="0"/>
              <a:t>계정별초기이월</a:t>
            </a:r>
            <a:r>
              <a:rPr lang="en-US" altLang="ko-KR" sz="3000" dirty="0" smtClean="0"/>
              <a:t>]</a:t>
            </a:r>
          </a:p>
          <a:p>
            <a:pPr marL="0" indent="0">
              <a:buNone/>
            </a:pPr>
            <a:r>
              <a:rPr lang="en-US" altLang="ko-KR" sz="3000" dirty="0"/>
              <a:t> </a:t>
            </a:r>
            <a:endParaRPr lang="en-US" altLang="ko-KR" sz="3000" dirty="0" smtClean="0"/>
          </a:p>
          <a:p>
            <a:pPr marL="0" indent="0">
              <a:buNone/>
            </a:pPr>
            <a:r>
              <a:rPr lang="ko-KR" altLang="en-US" sz="3000" dirty="0" smtClean="0"/>
              <a:t>  얼마에요 </a:t>
            </a:r>
            <a:r>
              <a:rPr lang="en-US" altLang="ko-KR" sz="3000" dirty="0" smtClean="0"/>
              <a:t>4.0 : [</a:t>
            </a:r>
            <a:r>
              <a:rPr lang="ko-KR" altLang="en-US" sz="3000" dirty="0" smtClean="0"/>
              <a:t>기초정보</a:t>
            </a:r>
            <a:r>
              <a:rPr lang="en-US" altLang="ko-KR" sz="3000" dirty="0" smtClean="0"/>
              <a:t>]-[</a:t>
            </a:r>
            <a:r>
              <a:rPr lang="ko-KR" altLang="en-US" sz="3000" dirty="0" smtClean="0"/>
              <a:t>기초잔액등록</a:t>
            </a:r>
            <a:r>
              <a:rPr lang="en-US" altLang="ko-KR" sz="3000" dirty="0" smtClean="0"/>
              <a:t>]-[</a:t>
            </a:r>
            <a:r>
              <a:rPr lang="ko-KR" altLang="en-US" sz="3000" dirty="0" err="1" smtClean="0"/>
              <a:t>계정별</a:t>
            </a:r>
            <a:r>
              <a:rPr lang="ko-KR" altLang="en-US" sz="3000" dirty="0" smtClean="0"/>
              <a:t> 초기이월</a:t>
            </a:r>
            <a:r>
              <a:rPr lang="en-US" altLang="ko-KR" sz="3000" dirty="0" smtClean="0"/>
              <a:t>]</a:t>
            </a:r>
            <a:endParaRPr lang="ko-KR" alt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250731" y="5423338"/>
            <a:ext cx="8658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 ▷ 직전 연도 말</a:t>
            </a:r>
            <a:r>
              <a:rPr lang="en-US" altLang="ko-KR" sz="2400" dirty="0" smtClean="0"/>
              <a:t>(</a:t>
            </a:r>
            <a:r>
              <a:rPr lang="ko-KR" altLang="en-US" sz="2400" dirty="0" err="1" smtClean="0"/>
              <a:t>전기말</a:t>
            </a:r>
            <a:r>
              <a:rPr lang="en-US" altLang="ko-KR" sz="2400" dirty="0" smtClean="0"/>
              <a:t>) </a:t>
            </a:r>
            <a:r>
              <a:rPr lang="ko-KR" altLang="en-US" sz="2400" dirty="0" err="1" smtClean="0"/>
              <a:t>재무상태표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손익계산서의 금액입력</a:t>
            </a:r>
            <a:r>
              <a:rPr lang="en-US" altLang="ko-KR" sz="2400" dirty="0" smtClean="0"/>
              <a:t>.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054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분개</a:t>
            </a:r>
            <a:r>
              <a:rPr lang="en-US" altLang="ko-KR" dirty="0"/>
              <a:t>-</a:t>
            </a:r>
            <a:r>
              <a:rPr lang="ko-KR" altLang="en-US" dirty="0"/>
              <a:t>연습문제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2769" y="2213535"/>
            <a:ext cx="2540693" cy="248709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639" y="2131162"/>
            <a:ext cx="2168271" cy="30422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1893" y="2131161"/>
            <a:ext cx="2173267" cy="2893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85676" y="1761829"/>
            <a:ext cx="2703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1) </a:t>
            </a:r>
            <a:r>
              <a:rPr lang="ko-KR" altLang="en-US" dirty="0" smtClean="0"/>
              <a:t>야근 식대 영수증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87221" y="1761829"/>
            <a:ext cx="322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2) </a:t>
            </a:r>
            <a:r>
              <a:rPr lang="ko-KR" altLang="en-US" dirty="0" smtClean="0"/>
              <a:t>거래처 담당자 커피 접대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4622" y="1761829"/>
            <a:ext cx="218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3)</a:t>
            </a:r>
            <a:r>
              <a:rPr lang="ko-KR" altLang="en-US" dirty="0" smtClean="0"/>
              <a:t>우체국영수증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22638" y="1271646"/>
            <a:ext cx="5601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9</a:t>
            </a:r>
            <a:r>
              <a:rPr lang="en-US" altLang="ko-KR" sz="2400" b="1" dirty="0" smtClean="0"/>
              <a:t>. </a:t>
            </a:r>
            <a:r>
              <a:rPr lang="ko-KR" altLang="en-US" sz="2400" b="1" dirty="0" smtClean="0"/>
              <a:t>영수증  분개 하기 </a:t>
            </a:r>
            <a:endParaRPr lang="ko-KR" altLang="en-US" sz="2400" b="1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57784"/>
              </p:ext>
            </p:extLst>
          </p:nvPr>
        </p:nvGraphicFramePr>
        <p:xfrm>
          <a:off x="431542" y="4876799"/>
          <a:ext cx="3637950" cy="114533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43031"/>
                <a:gridCol w="864973"/>
                <a:gridCol w="832022"/>
                <a:gridCol w="897924"/>
              </a:tblGrid>
              <a:tr h="40365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/>
                        <a:t>차변</a:t>
                      </a:r>
                      <a:r>
                        <a:rPr lang="ko-KR" altLang="en-US" sz="1100" dirty="0" smtClean="0"/>
                        <a:t> 계정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/>
                        <a:t>차변</a:t>
                      </a:r>
                      <a:r>
                        <a:rPr lang="ko-KR" altLang="en-US" sz="1100" dirty="0" smtClean="0"/>
                        <a:t> 금액</a:t>
                      </a:r>
                      <a:endParaRPr lang="ko-KR" altLang="en-US" sz="11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대변 계정</a:t>
                      </a:r>
                      <a:endParaRPr lang="ko-KR" altLang="en-US" sz="11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대변 금액</a:t>
                      </a:r>
                      <a:endParaRPr lang="ko-KR" alt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복리후생비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39,091</a:t>
                      </a:r>
                      <a:endParaRPr lang="ko-KR" altLang="en-US" sz="11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미지급금</a:t>
                      </a:r>
                      <a:endParaRPr lang="ko-KR" altLang="en-US" sz="11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43,000</a:t>
                      </a:r>
                      <a:endParaRPr lang="ko-KR" alt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/>
                        <a:t>부가세대급금</a:t>
                      </a:r>
                      <a:endParaRPr lang="ko-KR" altLang="en-US" sz="11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3,909</a:t>
                      </a:r>
                      <a:endParaRPr lang="ko-KR" altLang="en-US" sz="11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62676"/>
              </p:ext>
            </p:extLst>
          </p:nvPr>
        </p:nvGraphicFramePr>
        <p:xfrm>
          <a:off x="4282731" y="5350474"/>
          <a:ext cx="3637950" cy="77449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43031"/>
                <a:gridCol w="864973"/>
                <a:gridCol w="832022"/>
                <a:gridCol w="897924"/>
              </a:tblGrid>
              <a:tr h="40365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/>
                        <a:t>차변</a:t>
                      </a:r>
                      <a:r>
                        <a:rPr lang="ko-KR" altLang="en-US" sz="1100" dirty="0" smtClean="0"/>
                        <a:t> 계정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/>
                        <a:t>차변</a:t>
                      </a:r>
                      <a:r>
                        <a:rPr lang="ko-KR" altLang="en-US" sz="1100" dirty="0" smtClean="0"/>
                        <a:t> 금액</a:t>
                      </a:r>
                      <a:endParaRPr lang="ko-KR" altLang="en-US" sz="11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대변 계정</a:t>
                      </a:r>
                      <a:endParaRPr lang="ko-KR" altLang="en-US" sz="11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대변 금액</a:t>
                      </a:r>
                      <a:endParaRPr lang="ko-KR" alt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접대비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11,000</a:t>
                      </a:r>
                      <a:endParaRPr lang="ko-KR" altLang="en-US" sz="11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보통예금</a:t>
                      </a:r>
                      <a:endParaRPr lang="ko-KR" altLang="en-US" sz="11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11,000</a:t>
                      </a:r>
                      <a:endParaRPr lang="ko-KR" alt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5082746" y="4415480"/>
            <a:ext cx="1252151" cy="2439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8702450" y="4007709"/>
            <a:ext cx="1207669" cy="2347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3749"/>
              </p:ext>
            </p:extLst>
          </p:nvPr>
        </p:nvGraphicFramePr>
        <p:xfrm>
          <a:off x="8125683" y="5313404"/>
          <a:ext cx="3637950" cy="77449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43031"/>
                <a:gridCol w="864973"/>
                <a:gridCol w="832022"/>
                <a:gridCol w="897924"/>
              </a:tblGrid>
              <a:tr h="40365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/>
                        <a:t>차변</a:t>
                      </a:r>
                      <a:r>
                        <a:rPr lang="ko-KR" altLang="en-US" sz="1100" dirty="0" smtClean="0"/>
                        <a:t> 계정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/>
                        <a:t>차변</a:t>
                      </a:r>
                      <a:r>
                        <a:rPr lang="ko-KR" altLang="en-US" sz="1100" dirty="0" smtClean="0"/>
                        <a:t> 금액</a:t>
                      </a:r>
                      <a:endParaRPr lang="ko-KR" altLang="en-US" sz="11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대변 계정</a:t>
                      </a:r>
                      <a:endParaRPr lang="ko-KR" altLang="en-US" sz="11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대변 금액</a:t>
                      </a:r>
                      <a:endParaRPr lang="ko-KR" alt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통신비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420</a:t>
                      </a:r>
                      <a:endParaRPr lang="ko-KR" altLang="en-US" sz="1100" dirty="0"/>
                    </a:p>
                  </a:txBody>
                  <a:tcPr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/>
                        <a:t>보통예금</a:t>
                      </a:r>
                      <a:endParaRPr lang="ko-KR" altLang="en-US" sz="1100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420</a:t>
                      </a:r>
                      <a:endParaRPr lang="ko-KR" altLang="en-US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39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합계잔액시산표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sz="1800" b="1" dirty="0" err="1"/>
              <a:t>합계잔액시산표</a:t>
            </a:r>
            <a:r>
              <a:rPr lang="ko-KR" altLang="en-US" sz="1800" b="1" dirty="0"/>
              <a:t> 란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각 계정과목의 </a:t>
            </a:r>
            <a:r>
              <a:rPr lang="ko-KR" altLang="en-US" sz="1800" dirty="0" err="1"/>
              <a:t>차변금액</a:t>
            </a:r>
            <a:r>
              <a:rPr lang="ko-KR" altLang="en-US" sz="1800" dirty="0"/>
              <a:t> 의 합계와  대변금액의 합계를 모아 작성하는 표</a:t>
            </a:r>
            <a:endParaRPr lang="en-US" altLang="ko-KR" sz="1800" dirty="0"/>
          </a:p>
          <a:p>
            <a:pPr marL="0" indent="0">
              <a:buNone/>
            </a:pPr>
            <a:r>
              <a:rPr lang="ko-KR" altLang="en-US" sz="1800" dirty="0"/>
              <a:t>재무제표엔 해당하지 않지만 원장의 기록이 올바르게 기입되었는지 알아볼 수 있다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ko-KR" altLang="en-US" sz="2000" dirty="0" err="1"/>
              <a:t>차변잔액</a:t>
            </a:r>
            <a:r>
              <a:rPr lang="ko-KR" altLang="en-US" sz="2000" dirty="0"/>
              <a:t> </a:t>
            </a:r>
            <a:r>
              <a:rPr lang="en-US" altLang="ko-KR" sz="2000" dirty="0"/>
              <a:t>: </a:t>
            </a:r>
            <a:r>
              <a:rPr lang="ko-KR" altLang="en-US" sz="2000" dirty="0"/>
              <a:t>자산</a:t>
            </a:r>
            <a:r>
              <a:rPr lang="en-US" altLang="ko-KR" sz="2000" dirty="0"/>
              <a:t>, </a:t>
            </a:r>
            <a:r>
              <a:rPr lang="ko-KR" altLang="en-US" sz="2000" dirty="0"/>
              <a:t>비용      대변잔액 </a:t>
            </a:r>
            <a:r>
              <a:rPr lang="en-US" altLang="ko-KR" sz="2000" dirty="0"/>
              <a:t>: </a:t>
            </a:r>
            <a:r>
              <a:rPr lang="ko-KR" altLang="en-US" sz="2000" dirty="0"/>
              <a:t>부채</a:t>
            </a:r>
            <a:r>
              <a:rPr lang="en-US" altLang="ko-KR" sz="2000" dirty="0"/>
              <a:t>, </a:t>
            </a:r>
            <a:r>
              <a:rPr lang="ko-KR" altLang="en-US" sz="2000" dirty="0"/>
              <a:t>자본</a:t>
            </a:r>
            <a:r>
              <a:rPr lang="en-US" altLang="ko-KR" sz="2000" dirty="0"/>
              <a:t>, </a:t>
            </a:r>
            <a:r>
              <a:rPr lang="ko-KR" altLang="en-US" sz="2000" dirty="0"/>
              <a:t>수익</a:t>
            </a:r>
            <a:endParaRPr lang="en-US" altLang="ko-KR" sz="2000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565599"/>
              </p:ext>
            </p:extLst>
          </p:nvPr>
        </p:nvGraphicFramePr>
        <p:xfrm>
          <a:off x="927623" y="3115409"/>
          <a:ext cx="8128000" cy="2262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40871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차 변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계정과목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대 변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잔 액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합 계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합 계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잔 액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현 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외상매출금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비 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상 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568633"/>
              </p:ext>
            </p:extLst>
          </p:nvPr>
        </p:nvGraphicFramePr>
        <p:xfrm>
          <a:off x="929901" y="5382190"/>
          <a:ext cx="812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합       계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73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합계잔액시산표</a:t>
            </a:r>
            <a:r>
              <a:rPr lang="ko-KR" altLang="en-US" dirty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b="1" dirty="0"/>
              <a:t>ex. </a:t>
            </a:r>
            <a:r>
              <a:rPr lang="ko-KR" altLang="ko-KR" b="1" dirty="0"/>
              <a:t>한국 </a:t>
            </a:r>
            <a:r>
              <a:rPr lang="ko-KR" altLang="ko-KR" b="1" dirty="0" smtClean="0"/>
              <a:t>상사</a:t>
            </a:r>
            <a:r>
              <a:rPr lang="ko-KR" altLang="en-US" b="1" dirty="0" smtClean="0"/>
              <a:t>의 거래에 대한 분개를 보고 </a:t>
            </a:r>
            <a:r>
              <a:rPr lang="ko-KR" altLang="en-US" b="1" dirty="0" err="1" smtClean="0"/>
              <a:t>합계잔액시산표</a:t>
            </a:r>
            <a:r>
              <a:rPr lang="ko-KR" altLang="en-US" b="1" dirty="0" smtClean="0"/>
              <a:t> 작성</a:t>
            </a:r>
            <a:endParaRPr lang="ko-KR" altLang="ko-KR" dirty="0"/>
          </a:p>
          <a:p>
            <a:pPr marL="0" indent="0">
              <a:buNone/>
            </a:pP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167524"/>
              </p:ext>
            </p:extLst>
          </p:nvPr>
        </p:nvGraphicFramePr>
        <p:xfrm>
          <a:off x="988540" y="1870390"/>
          <a:ext cx="10190205" cy="422185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96205"/>
                <a:gridCol w="1253793"/>
                <a:gridCol w="858182"/>
                <a:gridCol w="1307415"/>
                <a:gridCol w="1090802"/>
                <a:gridCol w="440962"/>
                <a:gridCol w="1378796"/>
                <a:gridCol w="1042627"/>
                <a:gridCol w="1284206"/>
                <a:gridCol w="1137217"/>
              </a:tblGrid>
              <a:tr h="46165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No.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 err="1">
                          <a:effectLst/>
                        </a:rPr>
                        <a:t>차변과목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</a:rPr>
                        <a:t>금 액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</a:rPr>
                        <a:t>대변과목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</a:rPr>
                        <a:t>금 액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No.</a:t>
                      </a:r>
                      <a:endParaRPr lang="ko-KR" sz="12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 err="1">
                          <a:effectLst/>
                        </a:rPr>
                        <a:t>차변과목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</a:rPr>
                        <a:t>금 액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</a:rPr>
                        <a:t>대변과목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400" kern="100" dirty="0">
                          <a:effectLst/>
                        </a:rPr>
                        <a:t>금 액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</a:tr>
              <a:tr h="419393">
                <a:tc rowSpan="2"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effectLst/>
                      </a:endParaRP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1600" kern="100" dirty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현  금</a:t>
                      </a:r>
                      <a:endParaRPr lang="ko-KR" sz="1600" kern="10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00FF"/>
                          </a:solidFill>
                          <a:effectLst/>
                        </a:rPr>
                        <a:t>10,000</a:t>
                      </a:r>
                      <a:r>
                        <a:rPr lang="en-US" sz="1600" kern="1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ko-KR" sz="1600" kern="10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단기차입금</a:t>
                      </a:r>
                      <a:r>
                        <a:rPr lang="en-US" sz="1600" kern="100" dirty="0" smtClean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5)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외상매입금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1,200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현  금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  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1,200</a:t>
                      </a: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5218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ko-KR" altLang="en-US" sz="1600" kern="100" dirty="0" smtClean="0">
                          <a:effectLst/>
                        </a:rPr>
                        <a:t>자 본 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 8,000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6)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단기차입금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1,500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현 금 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1,600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521877">
                <a:tc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2)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FF3399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FF3399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FF3399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비  품</a:t>
                      </a:r>
                      <a:endParaRPr lang="ko-KR" sz="1600" kern="100" dirty="0">
                        <a:solidFill>
                          <a:srgbClr val="FF3399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solidFill>
                          <a:srgbClr val="FF3399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FF3399"/>
                          </a:solidFill>
                          <a:effectLst/>
                        </a:rPr>
                        <a:t>1,500</a:t>
                      </a:r>
                      <a:r>
                        <a:rPr lang="en-US" sz="1600" kern="100" dirty="0">
                          <a:solidFill>
                            <a:srgbClr val="FF3399"/>
                          </a:solidFill>
                          <a:effectLst/>
                        </a:rPr>
                        <a:t> </a:t>
                      </a:r>
                      <a:endParaRPr lang="ko-KR" sz="1600" kern="100" dirty="0">
                        <a:solidFill>
                          <a:srgbClr val="FF3399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현  금 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1,500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이 자 비 용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100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21877">
                <a:tc rowSpan="2"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effectLst/>
                      </a:endParaRP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3)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B0F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상  품</a:t>
                      </a:r>
                      <a:endParaRPr lang="ko-KR" sz="1600" kern="100" dirty="0">
                        <a:solidFill>
                          <a:srgbClr val="00B0F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B0F0"/>
                          </a:solidFill>
                          <a:effectLst/>
                        </a:rPr>
                        <a:t>5,000</a:t>
                      </a:r>
                      <a:r>
                        <a:rPr lang="en-US" sz="1600" kern="1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ko-KR" sz="1600" kern="100" dirty="0">
                        <a:solidFill>
                          <a:srgbClr val="00B0F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현  금 </a:t>
                      </a: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3,000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7)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현   금 </a:t>
                      </a:r>
                      <a:endParaRPr lang="ko-KR" sz="1600" kern="10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00FF"/>
                          </a:solidFill>
                          <a:effectLst/>
                        </a:rPr>
                        <a:t>2,500</a:t>
                      </a:r>
                      <a:endParaRPr lang="ko-KR" sz="1600" kern="10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외상매출금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5218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외상매입금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</a:rPr>
                        <a:t>2,000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altLang="ko-KR" sz="1600" kern="10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현  금 </a:t>
                      </a:r>
                      <a:endParaRPr lang="en-US" altLang="ko-KR" sz="1600" kern="100" dirty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US" sz="1600" kern="100" dirty="0" smtClean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00FF"/>
                          </a:solidFill>
                          <a:effectLst/>
                        </a:rPr>
                        <a:t>1,500</a:t>
                      </a:r>
                      <a:endParaRPr lang="ko-KR" sz="1600" kern="10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상품 매출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 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1,500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521877">
                <a:tc rowSpan="2"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effectLst/>
                      </a:endParaRPr>
                    </a:p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4)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외상매출금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4,500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상품매출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4,500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6289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 algn="just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8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9)</a:t>
                      </a:r>
                      <a:endParaRPr lang="ko-KR" sz="14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급  여 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en-US" sz="1600" kern="100" dirty="0" smtClean="0"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5,000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현 금 </a:t>
                      </a: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effectLst/>
                        </a:rPr>
                        <a:t> </a:t>
                      </a:r>
                      <a:r>
                        <a:rPr 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</a:p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00B050"/>
                          </a:solidFill>
                          <a:effectLst/>
                        </a:rPr>
                        <a:t>5,000</a:t>
                      </a:r>
                      <a:endParaRPr lang="ko-KR" sz="1600" kern="100" dirty="0">
                        <a:solidFill>
                          <a:srgbClr val="00B05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635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합계잔액시산표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예제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b="1" dirty="0"/>
              <a:t>한국상사의 거래 </a:t>
            </a:r>
            <a:r>
              <a:rPr lang="ko-KR" altLang="en-US" sz="2000" b="1" dirty="0" err="1"/>
              <a:t>합계잔액시산표</a:t>
            </a:r>
            <a:r>
              <a:rPr lang="ko-KR" altLang="en-US" sz="2000" b="1" dirty="0"/>
              <a:t> 작성하기</a:t>
            </a:r>
            <a:endParaRPr lang="en-US" altLang="ko-KR" sz="1800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335433"/>
              </p:ext>
            </p:extLst>
          </p:nvPr>
        </p:nvGraphicFramePr>
        <p:xfrm>
          <a:off x="1191231" y="1709357"/>
          <a:ext cx="8128000" cy="2262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40871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차 변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계정과목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대 변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잔 액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합 계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합 계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잔 액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1,700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rgbClr val="0000FF"/>
                          </a:solidFill>
                        </a:rPr>
                        <a:t>14,000</a:t>
                      </a:r>
                      <a:endParaRPr lang="ko-KR" altLang="en-US" sz="1600" b="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현          금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rgbClr val="00B050"/>
                          </a:solidFill>
                        </a:rPr>
                        <a:t>12,300</a:t>
                      </a:r>
                      <a:endParaRPr lang="ko-KR" altLang="en-US" sz="16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5,000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rgbClr val="00B0F0"/>
                          </a:solidFill>
                        </a:rPr>
                        <a:t>5,000</a:t>
                      </a:r>
                      <a:endParaRPr lang="ko-KR" altLang="en-US" sz="16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상          품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1,500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rgbClr val="FF3399"/>
                          </a:solidFill>
                        </a:rPr>
                        <a:t>1,500</a:t>
                      </a:r>
                      <a:endParaRPr lang="ko-KR" altLang="en-US" sz="1600" b="0" dirty="0">
                        <a:solidFill>
                          <a:srgbClr val="FF33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비          품 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4,500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외상매출금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2,500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939242"/>
              </p:ext>
            </p:extLst>
          </p:nvPr>
        </p:nvGraphicFramePr>
        <p:xfrm>
          <a:off x="1193509" y="6162206"/>
          <a:ext cx="812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15,300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32,800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합       계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32,800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15,300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360978"/>
              </p:ext>
            </p:extLst>
          </p:nvPr>
        </p:nvGraphicFramePr>
        <p:xfrm>
          <a:off x="1193509" y="3976352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1,500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solidFill>
                            <a:schemeClr val="tx1"/>
                          </a:solidFill>
                        </a:rPr>
                        <a:t>단기차입금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1,200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외상매입금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800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자   본   금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8,000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8,000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상품 매출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6,000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6,000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061231"/>
              </p:ext>
            </p:extLst>
          </p:nvPr>
        </p:nvGraphicFramePr>
        <p:xfrm>
          <a:off x="1193508" y="5446654"/>
          <a:ext cx="8128000" cy="723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5,000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5,000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solidFill>
                            <a:schemeClr val="tx1"/>
                          </a:solidFill>
                        </a:rPr>
                        <a:t>급        여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25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이자비용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                  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82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얼마에요 </a:t>
            </a:r>
            <a:r>
              <a:rPr lang="ko-KR" altLang="en-US" dirty="0" err="1" smtClean="0"/>
              <a:t>합계잔액시산표</a:t>
            </a:r>
            <a:r>
              <a:rPr lang="ko-KR" altLang="en-US" dirty="0" smtClean="0"/>
              <a:t> 화면</a:t>
            </a:r>
            <a:r>
              <a:rPr lang="en-US" altLang="ko-KR" sz="4000" dirty="0" smtClean="0"/>
              <a:t>(</a:t>
            </a:r>
            <a:r>
              <a:rPr lang="ko-KR" altLang="en-US" sz="4000" dirty="0"/>
              <a:t>얼마에요</a:t>
            </a:r>
            <a:r>
              <a:rPr lang="en-US" altLang="ko-KR" sz="4000" dirty="0"/>
              <a:t>3.0)</a:t>
            </a:r>
            <a:endParaRPr lang="ko-KR" altLang="en-US" sz="4000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2494" y="1346800"/>
            <a:ext cx="6163892" cy="52764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직사각형 4"/>
          <p:cNvSpPr/>
          <p:nvPr/>
        </p:nvSpPr>
        <p:spPr>
          <a:xfrm>
            <a:off x="4283676" y="6293708"/>
            <a:ext cx="469557" cy="2306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940378" y="6297824"/>
            <a:ext cx="469557" cy="2306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181259" y="6293707"/>
            <a:ext cx="469557" cy="23065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8042795" y="6281351"/>
            <a:ext cx="466773" cy="24301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구부러진 연결선 24"/>
          <p:cNvCxnSpPr>
            <a:stCxn id="20" idx="3"/>
            <a:endCxn id="21" idx="1"/>
          </p:cNvCxnSpPr>
          <p:nvPr/>
        </p:nvCxnSpPr>
        <p:spPr>
          <a:xfrm flipV="1">
            <a:off x="3650816" y="6402859"/>
            <a:ext cx="4391979" cy="6178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 flipV="1">
            <a:off x="4769707" y="6413153"/>
            <a:ext cx="2154195" cy="12357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96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0" grpId="0" animBg="1"/>
      <p:bldP spid="2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합계잔액시산표</a:t>
            </a:r>
            <a:r>
              <a:rPr lang="en-US" altLang="ko-KR" dirty="0"/>
              <a:t>- </a:t>
            </a:r>
            <a:r>
              <a:rPr lang="ko-KR" altLang="en-US" dirty="0"/>
              <a:t>연습문제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b="1" dirty="0" smtClean="0"/>
              <a:t>10</a:t>
            </a:r>
            <a:r>
              <a:rPr lang="en-US" altLang="ko-KR" b="1" dirty="0" smtClean="0"/>
              <a:t>. </a:t>
            </a:r>
            <a:r>
              <a:rPr lang="ko-KR" altLang="en-US" b="1" dirty="0"/>
              <a:t>다음 거래를 분개하고 </a:t>
            </a:r>
            <a:r>
              <a:rPr lang="ko-KR" altLang="en-US" b="1" dirty="0" err="1"/>
              <a:t>합계잔액시산표에</a:t>
            </a:r>
            <a:r>
              <a:rPr lang="ko-KR" altLang="en-US" b="1" dirty="0"/>
              <a:t> 기입하기</a:t>
            </a:r>
            <a:endParaRPr lang="en-US" altLang="ko-KR" b="1" dirty="0"/>
          </a:p>
          <a:p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1390479" y="1837296"/>
            <a:ext cx="7364740" cy="1323440"/>
            <a:chOff x="495744" y="1673602"/>
            <a:chExt cx="7364740" cy="1323440"/>
          </a:xfrm>
        </p:grpSpPr>
        <p:sp>
          <p:nvSpPr>
            <p:cNvPr id="5" name="직사각형 4"/>
            <p:cNvSpPr/>
            <p:nvPr/>
          </p:nvSpPr>
          <p:spPr>
            <a:xfrm>
              <a:off x="495744" y="1673604"/>
              <a:ext cx="6743956" cy="13234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2855" y="1673602"/>
              <a:ext cx="729762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>
                  <a:solidFill>
                    <a:prstClr val="black"/>
                  </a:solidFill>
                </a:rPr>
                <a:t>1/1 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현금 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50,000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원을 출자하여 영업을 시작하다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.</a:t>
              </a:r>
            </a:p>
            <a:p>
              <a:r>
                <a:rPr lang="en-US" altLang="ko-KR" sz="1600" dirty="0" smtClean="0">
                  <a:solidFill>
                    <a:prstClr val="black"/>
                  </a:solidFill>
                </a:rPr>
                <a:t>2/2 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업무용으로 소유한 건물의 재산세 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3,000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원을 현금으로 지급하다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.</a:t>
              </a:r>
            </a:p>
            <a:p>
              <a:r>
                <a:rPr lang="en-US" altLang="ko-KR" sz="1600" dirty="0" smtClean="0">
                  <a:solidFill>
                    <a:prstClr val="black"/>
                  </a:solidFill>
                </a:rPr>
                <a:t>3/3 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거래처 직원과 식사하고 식사비 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2,000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원을 현금으로 지급하다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.</a:t>
              </a:r>
            </a:p>
            <a:p>
              <a:r>
                <a:rPr lang="en-US" altLang="ko-KR" sz="1600" dirty="0" smtClean="0">
                  <a:solidFill>
                    <a:prstClr val="black"/>
                  </a:solidFill>
                </a:rPr>
                <a:t>4/4 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사무실을 빌려주고 대가로 받은 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20,000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원을 </a:t>
              </a:r>
              <a:r>
                <a:rPr lang="ko-KR" altLang="en-US" sz="1600" dirty="0" err="1" smtClean="0">
                  <a:solidFill>
                    <a:prstClr val="black"/>
                  </a:solidFill>
                </a:rPr>
                <a:t>보통예입하다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.</a:t>
              </a:r>
            </a:p>
            <a:p>
              <a:r>
                <a:rPr lang="en-US" altLang="ko-KR" sz="1600" dirty="0" smtClean="0">
                  <a:solidFill>
                    <a:prstClr val="black"/>
                  </a:solidFill>
                </a:rPr>
                <a:t>5/5 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직원의 급여 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1,000</a:t>
              </a:r>
              <a:r>
                <a:rPr lang="ko-KR" altLang="en-US" sz="1600" dirty="0" smtClean="0">
                  <a:solidFill>
                    <a:prstClr val="black"/>
                  </a:solidFill>
                </a:rPr>
                <a:t>원을 보통예금에서 계좌이체 하여 지급하다</a:t>
              </a:r>
              <a:r>
                <a:rPr lang="en-US" altLang="ko-KR" sz="1600" dirty="0" smtClean="0">
                  <a:solidFill>
                    <a:prstClr val="black"/>
                  </a:solidFill>
                </a:rPr>
                <a:t>.</a:t>
              </a:r>
              <a:endParaRPr lang="ko-KR" altLang="en-US" sz="16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639732"/>
              </p:ext>
            </p:extLst>
          </p:nvPr>
        </p:nvGraphicFramePr>
        <p:xfrm>
          <a:off x="1410144" y="3474927"/>
          <a:ext cx="6970458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78715"/>
                <a:gridCol w="1747188"/>
                <a:gridCol w="1538467"/>
                <a:gridCol w="1514676"/>
                <a:gridCol w="1491412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chemeClr val="tx1"/>
                          </a:solidFill>
                        </a:rPr>
                        <a:t>월 일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>
                          <a:solidFill>
                            <a:schemeClr val="tx1"/>
                          </a:solidFill>
                        </a:rPr>
                        <a:t>차변과목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금액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대변과목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solidFill>
                            <a:schemeClr val="tx1"/>
                          </a:solidFill>
                        </a:rPr>
                        <a:t>금액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1/1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50,000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50,000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2/2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3/3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4/4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20,000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20,000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5/5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1,000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97435" y="3823881"/>
            <a:ext cx="800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현 금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48402" y="4206995"/>
            <a:ext cx="800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현 금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48402" y="4576327"/>
            <a:ext cx="800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현 금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02987" y="3837663"/>
            <a:ext cx="98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/>
              <a:t>자본금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66022" y="4933503"/>
            <a:ext cx="96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임대료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15055" y="4548935"/>
            <a:ext cx="96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접대비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365974" y="4193213"/>
            <a:ext cx="140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세금과공과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28666" y="4931877"/>
            <a:ext cx="11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보통예금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580959" y="5301209"/>
            <a:ext cx="796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급 여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46681" y="5314991"/>
            <a:ext cx="113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보통예금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866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  <p:bldP spid="16" grpId="0"/>
      <p:bldP spid="18" grpId="0"/>
      <p:bldP spid="19" grpId="0"/>
      <p:bldP spid="2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합계잔액시산표</a:t>
            </a:r>
            <a:r>
              <a:rPr lang="en-US" altLang="ko-KR" dirty="0"/>
              <a:t>- </a:t>
            </a:r>
            <a:r>
              <a:rPr lang="ko-KR" altLang="en-US" dirty="0"/>
              <a:t>연습문제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err="1"/>
              <a:t>합계잔액시산표</a:t>
            </a:r>
            <a:r>
              <a:rPr lang="ko-KR" altLang="en-US" b="1" dirty="0"/>
              <a:t> 작성하기</a:t>
            </a:r>
            <a:endParaRPr lang="en-US" altLang="ko-KR" sz="2400" dirty="0"/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617928"/>
              </p:ext>
            </p:extLst>
          </p:nvPr>
        </p:nvGraphicFramePr>
        <p:xfrm>
          <a:off x="1240660" y="1871295"/>
          <a:ext cx="8128000" cy="2262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40871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차 변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계정과목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대 변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잔 액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합 계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합 계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잔 액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45,000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50,000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현       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 5,000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19,000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20,000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보통예금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 1,000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자  본  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50,000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50,000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임  대  </a:t>
                      </a:r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료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20,000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20,000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85426"/>
              </p:ext>
            </p:extLst>
          </p:nvPr>
        </p:nvGraphicFramePr>
        <p:xfrm>
          <a:off x="1242937" y="4130057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3,000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0" dirty="0" err="1" smtClean="0">
                          <a:solidFill>
                            <a:schemeClr val="tx1"/>
                          </a:solidFill>
                        </a:rPr>
                        <a:t>세금과공과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2,000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접  대  비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1,000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1,000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급       여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513363"/>
              </p:ext>
            </p:extLst>
          </p:nvPr>
        </p:nvGraphicFramePr>
        <p:xfrm>
          <a:off x="1242938" y="5244982"/>
          <a:ext cx="812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70,000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76,000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합       계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76,000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70,000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830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기업의 재무상태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자산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3600" b="1" dirty="0" smtClean="0"/>
              <a:t>자산 </a:t>
            </a:r>
            <a:r>
              <a:rPr lang="en-US" altLang="ko-KR" dirty="0" smtClean="0"/>
              <a:t>: </a:t>
            </a:r>
            <a:r>
              <a:rPr lang="ko-KR" altLang="en-US" sz="2400" dirty="0" smtClean="0"/>
              <a:t>기업이 경영활동을 위해 소유하고 있는 각종 재화나 채권</a:t>
            </a:r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 smtClean="0"/>
          </a:p>
          <a:p>
            <a:r>
              <a:rPr lang="ko-KR" altLang="en-US" sz="3600" b="1" dirty="0" smtClean="0"/>
              <a:t>자산의 종류</a:t>
            </a:r>
            <a:endParaRPr lang="en-US" altLang="ko-KR" sz="3600" b="1" dirty="0" smtClean="0"/>
          </a:p>
          <a:p>
            <a:pPr marL="0" indent="0">
              <a:buNone/>
            </a:pPr>
            <a:r>
              <a:rPr lang="en-US" altLang="ko-KR" dirty="0" smtClean="0"/>
              <a:t> 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현금 및 </a:t>
            </a:r>
            <a:r>
              <a:rPr lang="ko-KR" altLang="en-US" sz="2400" dirty="0" err="1" smtClean="0"/>
              <a:t>현금성자산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현금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당좌예금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보통예금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altLang="ko-KR" sz="2400" dirty="0" smtClean="0"/>
              <a:t>  - </a:t>
            </a:r>
            <a:r>
              <a:rPr lang="ko-KR" altLang="en-US" sz="2400" dirty="0" smtClean="0"/>
              <a:t>기타금융자산 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단기예금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단기매매증권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단기대여금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altLang="ko-KR" sz="2400" dirty="0" smtClean="0"/>
              <a:t>  - </a:t>
            </a:r>
            <a:r>
              <a:rPr lang="ko-KR" altLang="en-US" sz="2400" dirty="0" smtClean="0"/>
              <a:t>매출채권 </a:t>
            </a:r>
            <a:r>
              <a:rPr lang="en-US" altLang="ko-KR" sz="2400" dirty="0" smtClean="0"/>
              <a:t>( </a:t>
            </a:r>
            <a:r>
              <a:rPr lang="ko-KR" altLang="en-US" sz="2400" dirty="0" smtClean="0"/>
              <a:t>외상매출금 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받을어음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altLang="ko-KR" sz="2400" dirty="0" smtClean="0"/>
              <a:t>  - </a:t>
            </a:r>
            <a:r>
              <a:rPr lang="ko-KR" altLang="en-US" sz="2400" dirty="0" smtClean="0"/>
              <a:t>선급금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선급비용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미수금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미수수익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상품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소모품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건물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기계장치</a:t>
            </a:r>
            <a:r>
              <a:rPr lang="en-US" altLang="ko-KR" sz="2400" dirty="0" smtClean="0"/>
              <a:t>, </a:t>
            </a:r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 </a:t>
            </a:r>
            <a:r>
              <a:rPr lang="ko-KR" altLang="en-US" sz="2400" dirty="0" smtClean="0"/>
              <a:t>구축물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비품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토지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차량운반구</a:t>
            </a:r>
            <a:r>
              <a:rPr lang="en-US" altLang="ko-KR" sz="2400" dirty="0" smtClean="0"/>
              <a:t> </a:t>
            </a:r>
            <a:endParaRPr lang="ko-KR" altLang="en-US" sz="2400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278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기업의 재무상태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부채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sz="3600" b="1" dirty="0" smtClean="0"/>
              <a:t>부채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sz="2600" dirty="0" smtClean="0"/>
              <a:t>기업이 장래에 타인에게 일정한 금액을 갚아야 할 채무</a:t>
            </a:r>
            <a:r>
              <a:rPr lang="en-US" altLang="ko-KR" sz="2600" dirty="0" smtClean="0"/>
              <a:t>(</a:t>
            </a:r>
            <a:r>
              <a:rPr lang="ko-KR" altLang="en-US" sz="2600" dirty="0" smtClean="0"/>
              <a:t>빚</a:t>
            </a:r>
            <a:r>
              <a:rPr lang="en-US" altLang="ko-KR" sz="2600" dirty="0" smtClean="0"/>
              <a:t>)</a:t>
            </a:r>
          </a:p>
          <a:p>
            <a:pPr marL="0" indent="0">
              <a:buNone/>
            </a:pPr>
            <a:endParaRPr lang="en-US" altLang="ko-KR" sz="2600" dirty="0" smtClean="0"/>
          </a:p>
          <a:p>
            <a:r>
              <a:rPr lang="ko-KR" altLang="en-US" sz="3600" b="1" dirty="0" smtClean="0"/>
              <a:t>부채의 종류</a:t>
            </a:r>
            <a:endParaRPr lang="en-US" altLang="ko-KR" sz="3600" b="1" dirty="0" smtClean="0"/>
          </a:p>
          <a:p>
            <a:pPr marL="0" indent="0">
              <a:buNone/>
            </a:pPr>
            <a:r>
              <a:rPr lang="en-US" altLang="ko-KR" dirty="0" smtClean="0"/>
              <a:t> </a:t>
            </a:r>
            <a:r>
              <a:rPr lang="en-US" altLang="ko-KR" sz="2600" dirty="0" smtClean="0"/>
              <a:t>- </a:t>
            </a:r>
            <a:r>
              <a:rPr lang="ko-KR" altLang="en-US" sz="2600" dirty="0" smtClean="0"/>
              <a:t>매입채무 </a:t>
            </a:r>
            <a:r>
              <a:rPr lang="en-US" altLang="ko-KR" sz="2600" dirty="0" smtClean="0"/>
              <a:t>( </a:t>
            </a:r>
            <a:r>
              <a:rPr lang="ko-KR" altLang="en-US" sz="2600" dirty="0" smtClean="0"/>
              <a:t>단기</a:t>
            </a:r>
            <a:r>
              <a:rPr lang="en-US" altLang="ko-KR" sz="2600" dirty="0" smtClean="0"/>
              <a:t>/</a:t>
            </a:r>
            <a:r>
              <a:rPr lang="ko-KR" altLang="en-US" sz="2600" dirty="0" smtClean="0"/>
              <a:t>장기차입금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외상매입금</a:t>
            </a:r>
            <a:r>
              <a:rPr lang="en-US" altLang="ko-KR" sz="2600" dirty="0" smtClean="0"/>
              <a:t>, </a:t>
            </a:r>
            <a:r>
              <a:rPr lang="ko-KR" altLang="en-US" sz="2600" dirty="0" smtClean="0"/>
              <a:t>지급어음</a:t>
            </a:r>
            <a:r>
              <a:rPr lang="en-US" altLang="ko-KR" sz="2600" dirty="0" smtClean="0"/>
              <a:t>)</a:t>
            </a:r>
          </a:p>
          <a:p>
            <a:pPr marL="0" indent="0">
              <a:buNone/>
            </a:pPr>
            <a:r>
              <a:rPr lang="en-US" altLang="ko-KR" sz="2600" dirty="0" smtClean="0"/>
              <a:t> - </a:t>
            </a:r>
            <a:r>
              <a:rPr lang="ko-KR" altLang="en-US" sz="2600" dirty="0" smtClean="0"/>
              <a:t>선수금 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- </a:t>
            </a:r>
            <a:r>
              <a:rPr lang="ko-KR" altLang="en-US" sz="2600" dirty="0" smtClean="0"/>
              <a:t>선수수익 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- </a:t>
            </a:r>
            <a:r>
              <a:rPr lang="ko-KR" altLang="en-US" sz="2600" dirty="0" smtClean="0"/>
              <a:t>미지급금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- </a:t>
            </a:r>
            <a:r>
              <a:rPr lang="ko-KR" altLang="en-US" sz="2600" dirty="0" smtClean="0"/>
              <a:t>미지급비용</a:t>
            </a: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- </a:t>
            </a:r>
            <a:r>
              <a:rPr lang="ko-KR" altLang="en-US" sz="2600" dirty="0" smtClean="0"/>
              <a:t>예수금 </a:t>
            </a:r>
            <a:endParaRPr lang="en-US" altLang="ko-KR" sz="2600" dirty="0" smtClean="0"/>
          </a:p>
          <a:p>
            <a:pPr marL="0" indent="0">
              <a:buNone/>
            </a:pP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*</a:t>
            </a:r>
            <a:r>
              <a:rPr lang="ko-KR" altLang="en-US" sz="2600" dirty="0" smtClean="0"/>
              <a:t>단기</a:t>
            </a:r>
            <a:r>
              <a:rPr lang="en-US" altLang="ko-KR" sz="2600" dirty="0" smtClean="0"/>
              <a:t>/</a:t>
            </a:r>
            <a:r>
              <a:rPr lang="ko-KR" altLang="en-US" sz="2600" dirty="0" smtClean="0"/>
              <a:t>장기 차입금 기준은 </a:t>
            </a:r>
            <a:r>
              <a:rPr lang="en-US" altLang="ko-KR" sz="2600" dirty="0" smtClean="0"/>
              <a:t>1</a:t>
            </a:r>
            <a:r>
              <a:rPr lang="ko-KR" altLang="en-US" sz="2600" dirty="0" smtClean="0"/>
              <a:t>년이다</a:t>
            </a:r>
            <a:r>
              <a:rPr lang="en-US" altLang="ko-KR" sz="2600" dirty="0" smtClean="0"/>
              <a:t>.  </a:t>
            </a:r>
            <a:r>
              <a:rPr lang="ko-KR" altLang="en-US" sz="2600" dirty="0" smtClean="0"/>
              <a:t>갚는 기간이 </a:t>
            </a:r>
            <a:r>
              <a:rPr lang="en-US" altLang="ko-KR" sz="2600" dirty="0" smtClean="0"/>
              <a:t>1</a:t>
            </a:r>
            <a:r>
              <a:rPr lang="ko-KR" altLang="en-US" sz="2600" dirty="0" smtClean="0"/>
              <a:t>년 이상이면 장기</a:t>
            </a:r>
            <a:r>
              <a:rPr lang="en-US" altLang="ko-KR" sz="2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50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기업의 재무상태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자본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sz="3600" b="1" dirty="0" smtClean="0"/>
              <a:t>자본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기업의 자산 총액에서 부채총액을 차감한 잔액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순자산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r>
              <a:rPr lang="ko-KR" altLang="en-US" sz="3600" b="1" dirty="0" smtClean="0"/>
              <a:t>자본등식 </a:t>
            </a:r>
            <a:endParaRPr lang="en-US" altLang="ko-KR" sz="3600" b="1" dirty="0" smtClean="0"/>
          </a:p>
          <a:p>
            <a:pPr marL="0" indent="0"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자산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부채 </a:t>
            </a:r>
            <a:r>
              <a:rPr lang="en-US" altLang="ko-KR" dirty="0" smtClean="0"/>
              <a:t>= </a:t>
            </a:r>
            <a:r>
              <a:rPr lang="ko-KR" altLang="en-US" dirty="0" smtClean="0"/>
              <a:t>자본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sz="3600" b="1" dirty="0" smtClean="0"/>
              <a:t>자본의 종류</a:t>
            </a:r>
            <a:endParaRPr lang="en-US" altLang="ko-KR" sz="3600" b="1" dirty="0" smtClean="0"/>
          </a:p>
          <a:p>
            <a:pPr marL="0" indent="0">
              <a:buNone/>
            </a:pPr>
            <a:r>
              <a:rPr lang="en-US" altLang="ko-KR" dirty="0" smtClean="0"/>
              <a:t> - </a:t>
            </a:r>
            <a:r>
              <a:rPr lang="ko-KR" altLang="en-US" dirty="0" smtClean="0"/>
              <a:t>자본금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회사의 주주가 출자한 재사</a:t>
            </a:r>
            <a:r>
              <a:rPr lang="en-US" altLang="ko-KR" dirty="0" smtClean="0"/>
              <a:t>(</a:t>
            </a:r>
            <a:r>
              <a:rPr lang="ko-KR" altLang="en-US" dirty="0" smtClean="0"/>
              <a:t>장사밑천</a:t>
            </a:r>
            <a:r>
              <a:rPr lang="en-US" altLang="ko-KR" dirty="0" smtClean="0"/>
              <a:t>)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이익잉여금</a:t>
            </a:r>
            <a:r>
              <a:rPr lang="en-US" altLang="ko-KR" dirty="0" smtClean="0"/>
              <a:t>: </a:t>
            </a:r>
            <a:r>
              <a:rPr lang="ko-KR" altLang="en-US" dirty="0" smtClean="0"/>
              <a:t>회사의 경영활동으로 인한 순이익의 합계액  </a:t>
            </a:r>
            <a:r>
              <a:rPr lang="en-US" altLang="ko-KR" dirty="0" smtClean="0"/>
              <a:t> </a:t>
            </a:r>
            <a:endParaRPr lang="ko-KR" altLang="en-US" dirty="0" smtClean="0"/>
          </a:p>
          <a:p>
            <a:pPr marL="0" indent="0">
              <a:buNone/>
            </a:pPr>
            <a:r>
              <a:rPr lang="en-US" altLang="ko-KR" dirty="0" smtClean="0"/>
              <a:t> 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608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재무상태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연습문제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ko-KR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1. </a:t>
            </a:r>
            <a:r>
              <a:rPr lang="ko-KR" altLang="ko-KR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다음 과목 중 자산</a:t>
            </a:r>
            <a:r>
              <a:rPr lang="en-US" altLang="ko-KR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부채</a:t>
            </a:r>
            <a:r>
              <a:rPr lang="en-US" altLang="ko-KR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cs typeface="Times New Roman" panose="02020603050405020304" pitchFamily="18" charset="0"/>
              </a:rPr>
              <a:t>자본으로 분류 하기 </a:t>
            </a:r>
            <a:endParaRPr kumimoji="0" lang="ko-KR" alt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ko-KR" altLang="en-US" dirty="0"/>
          </a:p>
        </p:txBody>
      </p:sp>
      <p:graphicFrame>
        <p:nvGraphicFramePr>
          <p:cNvPr id="30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7638500"/>
              </p:ext>
            </p:extLst>
          </p:nvPr>
        </p:nvGraphicFramePr>
        <p:xfrm>
          <a:off x="1165354" y="1867560"/>
          <a:ext cx="10108734" cy="430940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683849"/>
                <a:gridCol w="1684977"/>
                <a:gridCol w="1785135"/>
                <a:gridCol w="1584819"/>
                <a:gridCol w="1684977"/>
                <a:gridCol w="1684977"/>
              </a:tblGrid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과목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분류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과목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분류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>
                          <a:effectLst/>
                        </a:rPr>
                        <a:t>과목</a:t>
                      </a:r>
                      <a:endParaRPr lang="ko-KR" sz="1600" kern="10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분류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>
                          <a:effectLst/>
                        </a:rPr>
                        <a:t>현금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건물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단기차입금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>
                          <a:effectLst/>
                        </a:rPr>
                        <a:t>외상매출금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외상매입금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부가세예수금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>
                          <a:effectLst/>
                        </a:rPr>
                        <a:t>미수금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미지급금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상품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b="0" kern="100" dirty="0" smtClean="0">
                          <a:effectLst/>
                        </a:rPr>
                        <a:t>가수금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err="1" smtClean="0">
                          <a:effectLst/>
                        </a:rPr>
                        <a:t>받을어음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</a:rPr>
                        <a:t>예수금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 err="1">
                          <a:effectLst/>
                        </a:rPr>
                        <a:t>차량운반구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자본금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선급금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>
                          <a:effectLst/>
                        </a:rPr>
                        <a:t>선수금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비품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장기대여금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564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>
                          <a:effectLst/>
                        </a:rPr>
                        <a:t>단기매매증권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기계장치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kern="100" dirty="0" smtClean="0">
                          <a:effectLst/>
                        </a:rPr>
                        <a:t>지</a:t>
                      </a:r>
                      <a:r>
                        <a:rPr lang="ko-KR" altLang="en-US" sz="1600" kern="100" dirty="0" smtClean="0">
                          <a:effectLst/>
                        </a:rPr>
                        <a:t>급</a:t>
                      </a:r>
                      <a:r>
                        <a:rPr lang="ko-KR" sz="1600" kern="100" dirty="0" smtClean="0">
                          <a:effectLst/>
                        </a:rPr>
                        <a:t>어음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422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sz="1600" b="0" kern="100" dirty="0">
                          <a:effectLst/>
                        </a:rPr>
                        <a:t>토지</a:t>
                      </a:r>
                      <a:endParaRPr lang="ko-KR" sz="1600" b="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보통예금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600" kern="100" dirty="0" err="1" smtClean="0">
                          <a:effectLst/>
                        </a:rPr>
                        <a:t>부가세대급금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ko-KR" sz="1600" b="1" kern="10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319991" y="23897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19990" y="28804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51799" y="335721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35895" y="38827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부채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35894" y="434602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35893" y="53216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35894" y="57445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51799" y="4838018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부채 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41828" y="243177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12172" y="2922502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부채 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12172" y="3413230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부채 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086515" y="3914265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부채 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086515" y="2381862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부채 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081006" y="5312142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부채 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081007" y="577606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81006" y="484821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081005" y="437325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078302" y="34206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078303" y="290544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부채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95879" y="389303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95879" y="48564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74207" y="531770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66254" y="58181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자산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83825" y="4372844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자본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재무상태표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838200" y="1367967"/>
            <a:ext cx="11314516" cy="5061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 smtClean="0"/>
              <a:t>1.</a:t>
            </a:r>
            <a:r>
              <a:rPr lang="ko-KR" altLang="en-US" sz="2000" dirty="0" smtClean="0"/>
              <a:t>일정 시점의 회사 재산 상태를 나타내는 표 </a:t>
            </a:r>
            <a:r>
              <a:rPr lang="en-US" altLang="ko-KR" sz="2000" dirty="0" smtClean="0"/>
              <a:t>(Balance sheet </a:t>
            </a:r>
            <a:r>
              <a:rPr lang="ko-KR" altLang="en-US" sz="2000" dirty="0" err="1" smtClean="0"/>
              <a:t>줄임말로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B/S </a:t>
            </a:r>
            <a:r>
              <a:rPr lang="ko-KR" altLang="en-US" sz="2000" dirty="0" smtClean="0"/>
              <a:t>라 칭함</a:t>
            </a:r>
            <a:r>
              <a:rPr lang="en-US" altLang="ko-KR" sz="2000" dirty="0" smtClean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 smtClean="0"/>
              <a:t>2.</a:t>
            </a:r>
            <a:r>
              <a:rPr lang="ko-KR" altLang="en-US" sz="2000" dirty="0" err="1" smtClean="0"/>
              <a:t>매년말</a:t>
            </a:r>
            <a:r>
              <a:rPr lang="ko-KR" altLang="en-US" sz="2000" dirty="0" smtClean="0"/>
              <a:t> 기준으로 회사의 총재산과 빚이 얼마인지 파악 할 수 있다</a:t>
            </a:r>
            <a:r>
              <a:rPr lang="en-US" altLang="ko-KR" sz="2000" dirty="0" smtClean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 smtClean="0"/>
              <a:t>3.</a:t>
            </a:r>
            <a:r>
              <a:rPr lang="ko-KR" altLang="en-US" sz="2000" dirty="0" smtClean="0"/>
              <a:t>자산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부채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자본이란 용어를 사용</a:t>
            </a:r>
            <a:r>
              <a:rPr lang="en-US" altLang="ko-KR" sz="2000" dirty="0" smtClean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 smtClean="0"/>
              <a:t>    </a:t>
            </a:r>
            <a:r>
              <a:rPr lang="ko-KR" altLang="en-US" sz="2000" dirty="0" smtClean="0"/>
              <a:t>자산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기업이 보유한 재산의 총액</a:t>
            </a:r>
            <a:r>
              <a:rPr lang="en-US" altLang="ko-KR" sz="2000" dirty="0" smtClean="0"/>
              <a:t>( </a:t>
            </a:r>
            <a:r>
              <a:rPr lang="ko-KR" altLang="en-US" sz="2000" dirty="0" smtClean="0"/>
              <a:t>현금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통장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토지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비품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기계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자동차등</a:t>
            </a:r>
            <a:r>
              <a:rPr lang="en-US" altLang="ko-KR" sz="2000" dirty="0" smtClean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 smtClean="0"/>
              <a:t>    </a:t>
            </a:r>
            <a:r>
              <a:rPr lang="ko-KR" altLang="en-US" sz="2000" dirty="0" smtClean="0"/>
              <a:t>부채</a:t>
            </a:r>
            <a:r>
              <a:rPr lang="en-US" altLang="ko-KR" sz="2000" dirty="0" smtClean="0"/>
              <a:t>: </a:t>
            </a:r>
            <a:r>
              <a:rPr lang="ko-KR" altLang="en-US" sz="2000" dirty="0" err="1" smtClean="0"/>
              <a:t>은행대출등</a:t>
            </a:r>
            <a:r>
              <a:rPr lang="ko-KR" altLang="en-US" sz="2000" dirty="0" smtClean="0"/>
              <a:t> 남에게서 빌린 기업의 빚</a:t>
            </a:r>
            <a:endParaRPr lang="en-US" altLang="ko-KR" sz="20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 smtClean="0"/>
              <a:t>    </a:t>
            </a:r>
            <a:r>
              <a:rPr lang="ko-KR" altLang="en-US" sz="2000" dirty="0" smtClean="0"/>
              <a:t>자본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총재산에서 빚을 차감한 회사의 순수한 돈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순재산</a:t>
            </a:r>
            <a:r>
              <a:rPr lang="en-US" altLang="ko-KR" sz="2000" dirty="0" smtClean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sz="20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b="1" dirty="0" smtClean="0"/>
              <a:t>4. </a:t>
            </a:r>
            <a:r>
              <a:rPr lang="ko-KR" altLang="en-US" sz="2000" b="1" dirty="0" err="1" smtClean="0"/>
              <a:t>재무상태표</a:t>
            </a:r>
            <a:r>
              <a:rPr lang="ko-KR" altLang="en-US" sz="2000" b="1" dirty="0" smtClean="0"/>
              <a:t> 등식 </a:t>
            </a:r>
            <a:endParaRPr lang="en-US" altLang="ko-KR" sz="2000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b="1" dirty="0" smtClean="0"/>
              <a:t>   </a:t>
            </a:r>
            <a:r>
              <a:rPr lang="ko-KR" altLang="en-US" sz="2000" b="1" dirty="0" smtClean="0"/>
              <a:t>자산 </a:t>
            </a:r>
            <a:r>
              <a:rPr lang="en-US" altLang="ko-KR" sz="2000" b="1" dirty="0" smtClean="0"/>
              <a:t>= </a:t>
            </a:r>
            <a:r>
              <a:rPr lang="ko-KR" altLang="en-US" sz="2000" b="1" dirty="0" smtClean="0"/>
              <a:t>부채 </a:t>
            </a:r>
            <a:r>
              <a:rPr lang="en-US" altLang="ko-KR" sz="2000" b="1" dirty="0" smtClean="0"/>
              <a:t>+ </a:t>
            </a:r>
            <a:r>
              <a:rPr lang="ko-KR" altLang="en-US" sz="2000" b="1" dirty="0" smtClean="0"/>
              <a:t>자본 </a:t>
            </a:r>
            <a:endParaRPr lang="en-US" altLang="ko-KR" sz="2000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ko-KR" altLang="en-US" sz="2000" b="1" dirty="0" smtClean="0"/>
              <a:t>   자산은 왼쪽에 표시 </a:t>
            </a:r>
            <a:r>
              <a:rPr lang="en-US" altLang="ko-KR" sz="2000" b="1" dirty="0" smtClean="0"/>
              <a:t>, </a:t>
            </a:r>
            <a:r>
              <a:rPr lang="ko-KR" altLang="en-US" sz="2000" b="1" dirty="0" smtClean="0"/>
              <a:t>부채와 자본은 오른쪽에 기록 </a:t>
            </a:r>
            <a:endParaRPr lang="en-US" altLang="ko-KR" sz="2000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 smtClean="0"/>
              <a:t>    </a:t>
            </a:r>
          </a:p>
          <a:p>
            <a:endParaRPr lang="ko-KR" altLang="en-US" sz="2000" dirty="0"/>
          </a:p>
        </p:txBody>
      </p:sp>
      <p:sp>
        <p:nvSpPr>
          <p:cNvPr id="5" name="원통 4"/>
          <p:cNvSpPr/>
          <p:nvPr/>
        </p:nvSpPr>
        <p:spPr>
          <a:xfrm>
            <a:off x="7574465" y="3988539"/>
            <a:ext cx="1124563" cy="206774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자산</a:t>
            </a:r>
            <a:endParaRPr lang="ko-KR" altLang="en-US" dirty="0"/>
          </a:p>
        </p:txBody>
      </p:sp>
      <p:sp>
        <p:nvSpPr>
          <p:cNvPr id="6" name="등호 5"/>
          <p:cNvSpPr/>
          <p:nvPr/>
        </p:nvSpPr>
        <p:spPr>
          <a:xfrm>
            <a:off x="8939451" y="4826790"/>
            <a:ext cx="658414" cy="51116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순서도: 자기 디스크 6"/>
          <p:cNvSpPr/>
          <p:nvPr/>
        </p:nvSpPr>
        <p:spPr>
          <a:xfrm>
            <a:off x="9838288" y="4074342"/>
            <a:ext cx="1334125" cy="921779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부채</a:t>
            </a:r>
            <a:endParaRPr lang="ko-KR" altLang="en-US" dirty="0"/>
          </a:p>
        </p:txBody>
      </p:sp>
      <p:sp>
        <p:nvSpPr>
          <p:cNvPr id="8" name="순서도: 자기 디스크 7"/>
          <p:cNvSpPr/>
          <p:nvPr/>
        </p:nvSpPr>
        <p:spPr>
          <a:xfrm>
            <a:off x="9838288" y="5172102"/>
            <a:ext cx="1334125" cy="89983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자본</a:t>
            </a:r>
            <a:endParaRPr lang="ko-KR" altLang="en-US" dirty="0"/>
          </a:p>
        </p:txBody>
      </p:sp>
      <p:sp>
        <p:nvSpPr>
          <p:cNvPr id="9" name="덧셈 기호 8"/>
          <p:cNvSpPr/>
          <p:nvPr/>
        </p:nvSpPr>
        <p:spPr>
          <a:xfrm>
            <a:off x="10278847" y="4932738"/>
            <a:ext cx="453005" cy="478728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6730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2601</TotalTime>
  <Words>3433</Words>
  <Application>Microsoft Office PowerPoint</Application>
  <PresentationFormat>와이드스크린</PresentationFormat>
  <Paragraphs>1305</Paragraphs>
  <Slides>46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1" baseType="lpstr">
      <vt:lpstr>맑은 고딕</vt:lpstr>
      <vt:lpstr>Arial</vt:lpstr>
      <vt:lpstr>Times New Roman</vt:lpstr>
      <vt:lpstr>Wingdings</vt:lpstr>
      <vt:lpstr>Office 테마</vt:lpstr>
      <vt:lpstr>PowerPoint 프레젠테이션</vt:lpstr>
      <vt:lpstr>회계</vt:lpstr>
      <vt:lpstr>회계</vt:lpstr>
      <vt:lpstr>얼마에요 전기계정 금액</vt:lpstr>
      <vt:lpstr>기업의 재무상태 - 자산</vt:lpstr>
      <vt:lpstr>기업의 재무상태 - 부채</vt:lpstr>
      <vt:lpstr>기업의 재무상태 - 자본</vt:lpstr>
      <vt:lpstr>재무상태 - 연습문제</vt:lpstr>
      <vt:lpstr>재무상태표</vt:lpstr>
      <vt:lpstr>재무상태표</vt:lpstr>
      <vt:lpstr>재무상태표(예제)</vt:lpstr>
      <vt:lpstr>재무상태표(예제)</vt:lpstr>
      <vt:lpstr>얼마에요 재무상태표 화면(얼마에요3.0)</vt:lpstr>
      <vt:lpstr>재무상태표 - 연습문제</vt:lpstr>
      <vt:lpstr>재무상태표 - 당기순손익</vt:lpstr>
      <vt:lpstr>재무상태표 - 당기순손익</vt:lpstr>
      <vt:lpstr>손익계산서 </vt:lpstr>
      <vt:lpstr>손익계산서</vt:lpstr>
      <vt:lpstr>손익계산서 – 수익,비용</vt:lpstr>
      <vt:lpstr>손익계산서 - 연습문제</vt:lpstr>
      <vt:lpstr>손익계산서 –당기순이익(예제)</vt:lpstr>
      <vt:lpstr>얼마에요 손익계산서 화면(얼마에요3.0)</vt:lpstr>
      <vt:lpstr>손익계산서 –당기순손실(예제)</vt:lpstr>
      <vt:lpstr>얼마에요 손익계산서 화면(얼마에요3.0)</vt:lpstr>
      <vt:lpstr>손익계산서-연습문제</vt:lpstr>
      <vt:lpstr>기업의 순손익 </vt:lpstr>
      <vt:lpstr>기업의 순손익 </vt:lpstr>
      <vt:lpstr>기업의 순손익 </vt:lpstr>
      <vt:lpstr>손익계산서- 연습문제</vt:lpstr>
      <vt:lpstr>손익계산서- 연습문제</vt:lpstr>
      <vt:lpstr>손익계산서- 연습문제</vt:lpstr>
      <vt:lpstr>계정과목</vt:lpstr>
      <vt:lpstr>계정과목-연습문제</vt:lpstr>
      <vt:lpstr>계정과목-연습문제</vt:lpstr>
      <vt:lpstr>분개</vt:lpstr>
      <vt:lpstr>분개(예제)</vt:lpstr>
      <vt:lpstr>분개-연습문제</vt:lpstr>
      <vt:lpstr>분개-연습문제</vt:lpstr>
      <vt:lpstr>분개-연습문제</vt:lpstr>
      <vt:lpstr>분개-연습문제</vt:lpstr>
      <vt:lpstr>합계잔액시산표</vt:lpstr>
      <vt:lpstr>합계잔액시산표 (예제)</vt:lpstr>
      <vt:lpstr>합계잔액시산표 (예제)</vt:lpstr>
      <vt:lpstr>얼마에요 합계잔액시산표 화면(얼마에요3.0)</vt:lpstr>
      <vt:lpstr>합계잔액시산표- 연습문제</vt:lpstr>
      <vt:lpstr>합계잔액시산표- 연습문제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138</cp:revision>
  <dcterms:created xsi:type="dcterms:W3CDTF">2018-03-23T04:35:15Z</dcterms:created>
  <dcterms:modified xsi:type="dcterms:W3CDTF">2018-04-18T01:12:34Z</dcterms:modified>
</cp:coreProperties>
</file>